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62" r:id="rId1"/>
  </p:sldMasterIdLst>
  <p:notesMasterIdLst>
    <p:notesMasterId r:id="rId33"/>
  </p:notesMasterIdLst>
  <p:handoutMasterIdLst>
    <p:handoutMasterId r:id="rId34"/>
  </p:handoutMasterIdLst>
  <p:sldIdLst>
    <p:sldId id="258" r:id="rId2"/>
    <p:sldId id="1368" r:id="rId3"/>
    <p:sldId id="907" r:id="rId4"/>
    <p:sldId id="1379" r:id="rId5"/>
    <p:sldId id="1380" r:id="rId6"/>
    <p:sldId id="1366" r:id="rId7"/>
    <p:sldId id="1360" r:id="rId8"/>
    <p:sldId id="1350" r:id="rId9"/>
    <p:sldId id="1358" r:id="rId10"/>
    <p:sldId id="1378" r:id="rId11"/>
    <p:sldId id="1375" r:id="rId12"/>
    <p:sldId id="1377" r:id="rId13"/>
    <p:sldId id="1376" r:id="rId14"/>
    <p:sldId id="1374" r:id="rId15"/>
    <p:sldId id="1382" r:id="rId16"/>
    <p:sldId id="660" r:id="rId17"/>
    <p:sldId id="1349" r:id="rId18"/>
    <p:sldId id="259" r:id="rId19"/>
    <p:sldId id="1367" r:id="rId20"/>
    <p:sldId id="1373" r:id="rId21"/>
    <p:sldId id="1359" r:id="rId22"/>
    <p:sldId id="1361" r:id="rId23"/>
    <p:sldId id="263" r:id="rId24"/>
    <p:sldId id="1353" r:id="rId25"/>
    <p:sldId id="1351" r:id="rId26"/>
    <p:sldId id="1357" r:id="rId27"/>
    <p:sldId id="1355" r:id="rId28"/>
    <p:sldId id="306" r:id="rId29"/>
    <p:sldId id="1362" r:id="rId30"/>
    <p:sldId id="1352" r:id="rId31"/>
    <p:sldId id="267" r:id="rId32"/>
  </p:sldIdLst>
  <p:sldSz cx="9144000" cy="6858000" type="screen4x3"/>
  <p:notesSz cx="9601200" cy="7315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00FF"/>
    <a:srgbClr val="00457C"/>
    <a:srgbClr val="A6192E"/>
    <a:srgbClr val="3333B2"/>
    <a:srgbClr val="990000"/>
    <a:srgbClr val="990100"/>
    <a:srgbClr val="FFCC00"/>
    <a:srgbClr val="F5BD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88" autoAdjust="0"/>
    <p:restoredTop sz="76003" autoAdjust="0"/>
  </p:normalViewPr>
  <p:slideViewPr>
    <p:cSldViewPr>
      <p:cViewPr>
        <p:scale>
          <a:sx n="140" d="100"/>
          <a:sy n="140" d="100"/>
        </p:scale>
        <p:origin x="984" y="480"/>
      </p:cViewPr>
      <p:guideLst>
        <p:guide orient="horz" pos="2160"/>
        <p:guide pos="2880"/>
      </p:guideLst>
    </p:cSldViewPr>
  </p:slideViewPr>
  <p:outlineViewPr>
    <p:cViewPr>
      <p:scale>
        <a:sx n="33" d="100"/>
        <a:sy n="33" d="100"/>
      </p:scale>
      <p:origin x="0" y="-728"/>
    </p:cViewPr>
  </p:outlineViewPr>
  <p:notesTextViewPr>
    <p:cViewPr>
      <p:scale>
        <a:sx n="100" d="100"/>
        <a:sy n="100" d="100"/>
      </p:scale>
      <p:origin x="0" y="0"/>
    </p:cViewPr>
  </p:notesTextViewPr>
  <p:sorterViewPr>
    <p:cViewPr>
      <p:scale>
        <a:sx n="130" d="100"/>
        <a:sy n="130" d="100"/>
      </p:scale>
      <p:origin x="0" y="-4116"/>
    </p:cViewPr>
  </p:sorter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4C1EE69-1DF6-439F-AE85-8439ECA1A920}"/>
              </a:ext>
            </a:extLst>
          </p:cNvPr>
          <p:cNvSpPr>
            <a:spLocks noGrp="1" noChangeArrowheads="1"/>
          </p:cNvSpPr>
          <p:nvPr>
            <p:ph type="hdr" sz="quarter"/>
          </p:nvPr>
        </p:nvSpPr>
        <p:spPr bwMode="auto">
          <a:xfrm>
            <a:off x="1" y="0"/>
            <a:ext cx="4160520" cy="3659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38" tIns="48319" rIns="96638" bIns="48319" numCol="1" anchor="t" anchorCtr="0" compatLnSpc="1">
            <a:prstTxWarp prst="textNoShape">
              <a:avLst/>
            </a:prstTxWarp>
          </a:bodyPr>
          <a:lstStyle>
            <a:lvl1pPr defTabSz="967029">
              <a:defRPr sz="1100"/>
            </a:lvl1pPr>
          </a:lstStyle>
          <a:p>
            <a:endParaRPr lang="en-US" altLang="en-US"/>
          </a:p>
        </p:txBody>
      </p:sp>
      <p:sp>
        <p:nvSpPr>
          <p:cNvPr id="3075" name="Rectangle 3">
            <a:extLst>
              <a:ext uri="{FF2B5EF4-FFF2-40B4-BE49-F238E27FC236}">
                <a16:creationId xmlns:a16="http://schemas.microsoft.com/office/drawing/2014/main" id="{B0DB0D3F-DD02-4C9C-81CF-4A758AC55EE7}"/>
              </a:ext>
            </a:extLst>
          </p:cNvPr>
          <p:cNvSpPr>
            <a:spLocks noGrp="1" noChangeArrowheads="1"/>
          </p:cNvSpPr>
          <p:nvPr>
            <p:ph type="dt" sz="quarter" idx="1"/>
          </p:nvPr>
        </p:nvSpPr>
        <p:spPr bwMode="auto">
          <a:xfrm>
            <a:off x="5440683" y="0"/>
            <a:ext cx="4160520" cy="3659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38" tIns="48319" rIns="96638" bIns="48319" numCol="1" anchor="t" anchorCtr="0" compatLnSpc="1">
            <a:prstTxWarp prst="textNoShape">
              <a:avLst/>
            </a:prstTxWarp>
          </a:bodyPr>
          <a:lstStyle>
            <a:lvl1pPr algn="r" defTabSz="967029">
              <a:defRPr sz="1100"/>
            </a:lvl1pPr>
          </a:lstStyle>
          <a:p>
            <a:endParaRPr lang="en-US" altLang="en-US"/>
          </a:p>
        </p:txBody>
      </p:sp>
      <p:sp>
        <p:nvSpPr>
          <p:cNvPr id="3076" name="Rectangle 4">
            <a:extLst>
              <a:ext uri="{FF2B5EF4-FFF2-40B4-BE49-F238E27FC236}">
                <a16:creationId xmlns:a16="http://schemas.microsoft.com/office/drawing/2014/main" id="{D2AEFA84-59D6-435E-B888-DE6934D64B13}"/>
              </a:ext>
            </a:extLst>
          </p:cNvPr>
          <p:cNvSpPr>
            <a:spLocks noGrp="1" noChangeArrowheads="1"/>
          </p:cNvSpPr>
          <p:nvPr>
            <p:ph type="ftr" sz="quarter" idx="2"/>
          </p:nvPr>
        </p:nvSpPr>
        <p:spPr bwMode="auto">
          <a:xfrm>
            <a:off x="1" y="6949249"/>
            <a:ext cx="4160520" cy="3659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38" tIns="48319" rIns="96638" bIns="48319" numCol="1" anchor="b" anchorCtr="0" compatLnSpc="1">
            <a:prstTxWarp prst="textNoShape">
              <a:avLst/>
            </a:prstTxWarp>
          </a:bodyPr>
          <a:lstStyle>
            <a:lvl1pPr defTabSz="967029">
              <a:defRPr sz="1100"/>
            </a:lvl1pPr>
          </a:lstStyle>
          <a:p>
            <a:endParaRPr lang="en-US" altLang="en-US"/>
          </a:p>
        </p:txBody>
      </p:sp>
      <p:sp>
        <p:nvSpPr>
          <p:cNvPr id="3077" name="Rectangle 5">
            <a:extLst>
              <a:ext uri="{FF2B5EF4-FFF2-40B4-BE49-F238E27FC236}">
                <a16:creationId xmlns:a16="http://schemas.microsoft.com/office/drawing/2014/main" id="{E00B5816-C847-4D53-9A51-DB1EE34DAEC4}"/>
              </a:ext>
            </a:extLst>
          </p:cNvPr>
          <p:cNvSpPr>
            <a:spLocks noGrp="1" noChangeArrowheads="1"/>
          </p:cNvSpPr>
          <p:nvPr>
            <p:ph type="sldNum" sz="quarter" idx="3"/>
          </p:nvPr>
        </p:nvSpPr>
        <p:spPr bwMode="auto">
          <a:xfrm>
            <a:off x="5440683" y="6949249"/>
            <a:ext cx="4160520" cy="3659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38" tIns="48319" rIns="96638" bIns="48319" numCol="1" anchor="b" anchorCtr="0" compatLnSpc="1">
            <a:prstTxWarp prst="textNoShape">
              <a:avLst/>
            </a:prstTxWarp>
          </a:bodyPr>
          <a:lstStyle>
            <a:lvl1pPr algn="r" defTabSz="967029">
              <a:defRPr sz="1100"/>
            </a:lvl1pPr>
          </a:lstStyle>
          <a:p>
            <a:fld id="{85DFD27F-1BEA-480E-8491-84F325E802B2}" type="slidenum">
              <a:rPr lang="en-US" altLang="en-US"/>
              <a:pPr/>
              <a:t>‹#›</a:t>
            </a:fld>
            <a:endParaRPr lang="en-US" altLang="en-US"/>
          </a:p>
        </p:txBody>
      </p:sp>
    </p:spTree>
    <p:extLst>
      <p:ext uri="{BB962C8B-B14F-4D97-AF65-F5344CB8AC3E}">
        <p14:creationId xmlns:p14="http://schemas.microsoft.com/office/powerpoint/2010/main" val="33295807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17052975-BE45-4258-BDA5-1C28F1D589EE}"/>
              </a:ext>
            </a:extLst>
          </p:cNvPr>
          <p:cNvSpPr>
            <a:spLocks noGrp="1" noChangeArrowheads="1"/>
          </p:cNvSpPr>
          <p:nvPr>
            <p:ph type="hdr" sz="quarter"/>
          </p:nvPr>
        </p:nvSpPr>
        <p:spPr bwMode="auto">
          <a:xfrm>
            <a:off x="1" y="0"/>
            <a:ext cx="4160520" cy="3659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38" tIns="48319" rIns="96638" bIns="48319" numCol="1" anchor="t" anchorCtr="0" compatLnSpc="1">
            <a:prstTxWarp prst="textNoShape">
              <a:avLst/>
            </a:prstTxWarp>
          </a:bodyPr>
          <a:lstStyle>
            <a:lvl1pPr defTabSz="967029">
              <a:defRPr sz="1100"/>
            </a:lvl1pPr>
          </a:lstStyle>
          <a:p>
            <a:endParaRPr lang="en-US" altLang="en-US"/>
          </a:p>
        </p:txBody>
      </p:sp>
      <p:sp>
        <p:nvSpPr>
          <p:cNvPr id="5123" name="Rectangle 3">
            <a:extLst>
              <a:ext uri="{FF2B5EF4-FFF2-40B4-BE49-F238E27FC236}">
                <a16:creationId xmlns:a16="http://schemas.microsoft.com/office/drawing/2014/main" id="{C2DF8FB2-EAC5-421C-A1D5-ECF5DE7E3468}"/>
              </a:ext>
            </a:extLst>
          </p:cNvPr>
          <p:cNvSpPr>
            <a:spLocks noGrp="1" noChangeArrowheads="1"/>
          </p:cNvSpPr>
          <p:nvPr>
            <p:ph type="dt" idx="1"/>
          </p:nvPr>
        </p:nvSpPr>
        <p:spPr bwMode="auto">
          <a:xfrm>
            <a:off x="5440683" y="0"/>
            <a:ext cx="4160520" cy="3659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38" tIns="48319" rIns="96638" bIns="48319" numCol="1" anchor="t" anchorCtr="0" compatLnSpc="1">
            <a:prstTxWarp prst="textNoShape">
              <a:avLst/>
            </a:prstTxWarp>
          </a:bodyPr>
          <a:lstStyle>
            <a:lvl1pPr algn="r" defTabSz="967029">
              <a:defRPr sz="1100"/>
            </a:lvl1pPr>
          </a:lstStyle>
          <a:p>
            <a:endParaRPr lang="en-US" altLang="en-US"/>
          </a:p>
        </p:txBody>
      </p:sp>
      <p:sp>
        <p:nvSpPr>
          <p:cNvPr id="5124" name="Rectangle 4">
            <a:extLst>
              <a:ext uri="{FF2B5EF4-FFF2-40B4-BE49-F238E27FC236}">
                <a16:creationId xmlns:a16="http://schemas.microsoft.com/office/drawing/2014/main" id="{42944CC7-0845-45FE-A144-6325AE59A134}"/>
              </a:ext>
            </a:extLst>
          </p:cNvPr>
          <p:cNvSpPr>
            <a:spLocks noGrp="1" noRot="1" noChangeAspect="1" noChangeArrowheads="1" noTextEdit="1"/>
          </p:cNvSpPr>
          <p:nvPr>
            <p:ph type="sldImg" idx="2"/>
          </p:nvPr>
        </p:nvSpPr>
        <p:spPr bwMode="auto">
          <a:xfrm>
            <a:off x="2973388" y="549275"/>
            <a:ext cx="3654425" cy="2741613"/>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dist="35921" dir="2700000" algn="ctr" rotWithShape="0">
                    <a:srgbClr val="808080"/>
                  </a:outerShdw>
                </a:effectLst>
              </a14:hiddenEffects>
            </a:ext>
            <a:ext uri="{53640926-AAD7-44d8-BBD7-CCE9431645EC}">
              <a14:shadowObscured xmlns:a14="http://schemas.microsoft.com/office/drawing/2010/main" xmlns="" val="1"/>
            </a:ext>
          </a:extLst>
        </p:spPr>
      </p:sp>
      <p:sp>
        <p:nvSpPr>
          <p:cNvPr id="5125" name="Rectangle 5">
            <a:extLst>
              <a:ext uri="{FF2B5EF4-FFF2-40B4-BE49-F238E27FC236}">
                <a16:creationId xmlns:a16="http://schemas.microsoft.com/office/drawing/2014/main" id="{9132BE1B-8AD2-4709-902C-10557702229A}"/>
              </a:ext>
            </a:extLst>
          </p:cNvPr>
          <p:cNvSpPr>
            <a:spLocks noGrp="1" noChangeArrowheads="1"/>
          </p:cNvSpPr>
          <p:nvPr>
            <p:ph type="body" sz="quarter" idx="3"/>
          </p:nvPr>
        </p:nvSpPr>
        <p:spPr bwMode="auto">
          <a:xfrm>
            <a:off x="1280161" y="3474625"/>
            <a:ext cx="7040880" cy="3292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38" tIns="48319" rIns="96638" bIns="4831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5126" name="Rectangle 6">
            <a:extLst>
              <a:ext uri="{FF2B5EF4-FFF2-40B4-BE49-F238E27FC236}">
                <a16:creationId xmlns:a16="http://schemas.microsoft.com/office/drawing/2014/main" id="{6CBAE5EC-110E-4FA3-BAB0-CDFE92001094}"/>
              </a:ext>
            </a:extLst>
          </p:cNvPr>
          <p:cNvSpPr>
            <a:spLocks noGrp="1" noChangeArrowheads="1"/>
          </p:cNvSpPr>
          <p:nvPr>
            <p:ph type="ftr" sz="quarter" idx="4"/>
          </p:nvPr>
        </p:nvSpPr>
        <p:spPr bwMode="auto">
          <a:xfrm>
            <a:off x="1" y="6949249"/>
            <a:ext cx="4160520" cy="3659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38" tIns="48319" rIns="96638" bIns="48319" numCol="1" anchor="b" anchorCtr="0" compatLnSpc="1">
            <a:prstTxWarp prst="textNoShape">
              <a:avLst/>
            </a:prstTxWarp>
          </a:bodyPr>
          <a:lstStyle>
            <a:lvl1pPr defTabSz="967029">
              <a:defRPr sz="1100"/>
            </a:lvl1pPr>
          </a:lstStyle>
          <a:p>
            <a:endParaRPr lang="en-US" altLang="en-US"/>
          </a:p>
        </p:txBody>
      </p:sp>
      <p:sp>
        <p:nvSpPr>
          <p:cNvPr id="5127" name="Rectangle 7">
            <a:extLst>
              <a:ext uri="{FF2B5EF4-FFF2-40B4-BE49-F238E27FC236}">
                <a16:creationId xmlns:a16="http://schemas.microsoft.com/office/drawing/2014/main" id="{714A30C1-1E53-47FD-A3DC-B7747CC1E9EE}"/>
              </a:ext>
            </a:extLst>
          </p:cNvPr>
          <p:cNvSpPr>
            <a:spLocks noGrp="1" noChangeArrowheads="1"/>
          </p:cNvSpPr>
          <p:nvPr>
            <p:ph type="sldNum" sz="quarter" idx="5"/>
          </p:nvPr>
        </p:nvSpPr>
        <p:spPr bwMode="auto">
          <a:xfrm>
            <a:off x="5440683" y="6949249"/>
            <a:ext cx="4160520" cy="3659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638" tIns="48319" rIns="96638" bIns="48319" numCol="1" anchor="b" anchorCtr="0" compatLnSpc="1">
            <a:prstTxWarp prst="textNoShape">
              <a:avLst/>
            </a:prstTxWarp>
          </a:bodyPr>
          <a:lstStyle>
            <a:lvl1pPr algn="r" defTabSz="967029">
              <a:defRPr sz="1100"/>
            </a:lvl1pPr>
          </a:lstStyle>
          <a:p>
            <a:fld id="{59604682-EDBA-4958-8F6B-E78E441C2A87}" type="slidenum">
              <a:rPr lang="en-US" altLang="en-US"/>
              <a:pPr/>
              <a:t>‹#›</a:t>
            </a:fld>
            <a:endParaRPr lang="en-US" altLang="en-US"/>
          </a:p>
        </p:txBody>
      </p:sp>
    </p:spTree>
    <p:extLst>
      <p:ext uri="{BB962C8B-B14F-4D97-AF65-F5344CB8AC3E}">
        <p14:creationId xmlns:p14="http://schemas.microsoft.com/office/powerpoint/2010/main" val="352525761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panose="02020603050405020304" pitchFamily="18" charset="0"/>
        <a:ea typeface="+mn-ea"/>
        <a:cs typeface="+mn-cs"/>
      </a:defRPr>
    </a:lvl1pPr>
    <a:lvl2pPr marL="457200" algn="l" rtl="0" fontAlgn="base">
      <a:spcBef>
        <a:spcPct val="30000"/>
      </a:spcBef>
      <a:spcAft>
        <a:spcPct val="0"/>
      </a:spcAft>
      <a:defRPr sz="1200" kern="1200">
        <a:solidFill>
          <a:schemeClr val="tx1"/>
        </a:solidFill>
        <a:latin typeface="Times" panose="02020603050405020304" pitchFamily="18" charset="0"/>
        <a:ea typeface="+mn-ea"/>
        <a:cs typeface="+mn-cs"/>
      </a:defRPr>
    </a:lvl2pPr>
    <a:lvl3pPr marL="914400" algn="l" rtl="0" fontAlgn="base">
      <a:spcBef>
        <a:spcPct val="30000"/>
      </a:spcBef>
      <a:spcAft>
        <a:spcPct val="0"/>
      </a:spcAft>
      <a:defRPr sz="1200" kern="1200">
        <a:solidFill>
          <a:schemeClr val="tx1"/>
        </a:solidFill>
        <a:latin typeface="Times" panose="02020603050405020304" pitchFamily="18" charset="0"/>
        <a:ea typeface="+mn-ea"/>
        <a:cs typeface="+mn-cs"/>
      </a:defRPr>
    </a:lvl3pPr>
    <a:lvl4pPr marL="1371600" algn="l" rtl="0" fontAlgn="base">
      <a:spcBef>
        <a:spcPct val="30000"/>
      </a:spcBef>
      <a:spcAft>
        <a:spcPct val="0"/>
      </a:spcAft>
      <a:defRPr sz="1200" kern="1200">
        <a:solidFill>
          <a:schemeClr val="tx1"/>
        </a:solidFill>
        <a:latin typeface="Times" panose="02020603050405020304" pitchFamily="18" charset="0"/>
        <a:ea typeface="+mn-ea"/>
        <a:cs typeface="+mn-cs"/>
      </a:defRPr>
    </a:lvl4pPr>
    <a:lvl5pPr marL="1828800" algn="l" rtl="0" fontAlgn="base">
      <a:spcBef>
        <a:spcPct val="30000"/>
      </a:spcBef>
      <a:spcAft>
        <a:spcPct val="0"/>
      </a:spcAft>
      <a:defRPr sz="1200" kern="1200">
        <a:solidFill>
          <a:schemeClr val="tx1"/>
        </a:solidFill>
        <a:latin typeface="Times"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EEA61B1-65B7-400E-A8AD-E4B0019B652D}"/>
              </a:ext>
            </a:extLst>
          </p:cNvPr>
          <p:cNvSpPr>
            <a:spLocks noGrp="1" noChangeArrowheads="1"/>
          </p:cNvSpPr>
          <p:nvPr>
            <p:ph type="sldNum" sz="quarter" idx="5"/>
          </p:nvPr>
        </p:nvSpPr>
        <p:spPr>
          <a:ln/>
        </p:spPr>
        <p:txBody>
          <a:bodyPr/>
          <a:lstStyle/>
          <a:p>
            <a:fld id="{A5470B78-4468-472F-84A8-7B57C42DE918}" type="slidenum">
              <a:rPr lang="en-US" altLang="en-US"/>
              <a:pPr/>
              <a:t>1</a:t>
            </a:fld>
            <a:endParaRPr lang="en-US" altLang="en-US"/>
          </a:p>
        </p:txBody>
      </p:sp>
      <p:sp>
        <p:nvSpPr>
          <p:cNvPr id="324610" name="Rectangle 2">
            <a:extLst>
              <a:ext uri="{FF2B5EF4-FFF2-40B4-BE49-F238E27FC236}">
                <a16:creationId xmlns:a16="http://schemas.microsoft.com/office/drawing/2014/main" id="{E8B2C240-E81D-4C0E-B9EF-5E7BCA3D565B}"/>
              </a:ext>
            </a:extLst>
          </p:cNvPr>
          <p:cNvSpPr>
            <a:spLocks noGrp="1" noRot="1" noChangeAspect="1" noChangeArrowheads="1" noTextEdit="1"/>
          </p:cNvSpPr>
          <p:nvPr>
            <p:ph type="sldImg"/>
          </p:nvPr>
        </p:nvSpPr>
        <p:spPr>
          <a:ln/>
        </p:spPr>
      </p:sp>
      <p:sp>
        <p:nvSpPr>
          <p:cNvPr id="324611" name="Rectangle 3">
            <a:extLst>
              <a:ext uri="{FF2B5EF4-FFF2-40B4-BE49-F238E27FC236}">
                <a16:creationId xmlns:a16="http://schemas.microsoft.com/office/drawing/2014/main" id="{BE1DE839-264E-4A35-ABC9-8D59B2D607C0}"/>
              </a:ext>
            </a:extLst>
          </p:cNvPr>
          <p:cNvSpPr>
            <a:spLocks noGrp="1" noChangeArrowheads="1"/>
          </p:cNvSpPr>
          <p:nvPr>
            <p:ph type="body" idx="1"/>
          </p:nvPr>
        </p:nvSpPr>
        <p:spPr/>
        <p:txBody>
          <a:bodyPr/>
          <a:lstStyle/>
          <a:p>
            <a:r>
              <a:rPr lang="en-US" altLang="en-US" dirty="0"/>
              <a:t>Examples throughout of eating one’s own dog food, using PyML to model and explain PyML</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12</a:t>
            </a:fld>
            <a:endParaRPr lang="en-US" altLang="en-US"/>
          </a:p>
        </p:txBody>
      </p:sp>
    </p:spTree>
    <p:extLst>
      <p:ext uri="{BB962C8B-B14F-4D97-AF65-F5344CB8AC3E}">
        <p14:creationId xmlns:p14="http://schemas.microsoft.com/office/powerpoint/2010/main" val="31820543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13</a:t>
            </a:fld>
            <a:endParaRPr lang="en-US" altLang="en-US"/>
          </a:p>
        </p:txBody>
      </p:sp>
    </p:spTree>
    <p:extLst>
      <p:ext uri="{BB962C8B-B14F-4D97-AF65-F5344CB8AC3E}">
        <p14:creationId xmlns:p14="http://schemas.microsoft.com/office/powerpoint/2010/main" val="3862794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14</a:t>
            </a:fld>
            <a:endParaRPr lang="en-US" altLang="en-US"/>
          </a:p>
        </p:txBody>
      </p:sp>
    </p:spTree>
    <p:extLst>
      <p:ext uri="{BB962C8B-B14F-4D97-AF65-F5344CB8AC3E}">
        <p14:creationId xmlns:p14="http://schemas.microsoft.com/office/powerpoint/2010/main" val="2198364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law system</a:t>
            </a:r>
          </a:p>
          <a:p>
            <a:endParaRPr lang="en-US" dirty="0"/>
          </a:p>
          <a:p>
            <a:r>
              <a:rPr lang="en-US" dirty="0"/>
              <a:t>Show code?</a:t>
            </a:r>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16</a:t>
            </a:fld>
            <a:endParaRPr lang="en-US" altLang="en-US"/>
          </a:p>
        </p:txBody>
      </p:sp>
    </p:spTree>
    <p:extLst>
      <p:ext uri="{BB962C8B-B14F-4D97-AF65-F5344CB8AC3E}">
        <p14:creationId xmlns:p14="http://schemas.microsoft.com/office/powerpoint/2010/main" val="947652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battle simulator M-C</a:t>
            </a:r>
          </a:p>
          <a:p>
            <a:endParaRPr lang="en-US" dirty="0"/>
          </a:p>
          <a:p>
            <a:r>
              <a:rPr lang="en-US" dirty="0"/>
              <a:t>More examples 3 actors</a:t>
            </a:r>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17</a:t>
            </a:fld>
            <a:endParaRPr lang="en-US" altLang="en-US"/>
          </a:p>
        </p:txBody>
      </p:sp>
    </p:spTree>
    <p:extLst>
      <p:ext uri="{BB962C8B-B14F-4D97-AF65-F5344CB8AC3E}">
        <p14:creationId xmlns:p14="http://schemas.microsoft.com/office/powerpoint/2010/main" val="2068512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158FB5-E2BB-3E46-8D10-AB9A6817FCC7}" type="slidenum">
              <a:rPr lang="en-US" smtClean="0"/>
              <a:t>18</a:t>
            </a:fld>
            <a:endParaRPr lang="en-US"/>
          </a:p>
        </p:txBody>
      </p:sp>
    </p:spTree>
    <p:extLst>
      <p:ext uri="{BB962C8B-B14F-4D97-AF65-F5344CB8AC3E}">
        <p14:creationId xmlns:p14="http://schemas.microsoft.com/office/powerpoint/2010/main" val="11573703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19</a:t>
            </a:fld>
            <a:endParaRPr lang="en-US" altLang="en-US"/>
          </a:p>
        </p:txBody>
      </p:sp>
    </p:spTree>
    <p:extLst>
      <p:ext uri="{BB962C8B-B14F-4D97-AF65-F5344CB8AC3E}">
        <p14:creationId xmlns:p14="http://schemas.microsoft.com/office/powerpoint/2010/main" val="42663167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20</a:t>
            </a:fld>
            <a:endParaRPr lang="en-US" altLang="en-US"/>
          </a:p>
        </p:txBody>
      </p:sp>
    </p:spTree>
    <p:extLst>
      <p:ext uri="{BB962C8B-B14F-4D97-AF65-F5344CB8AC3E}">
        <p14:creationId xmlns:p14="http://schemas.microsoft.com/office/powerpoint/2010/main" val="3156614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June 5 10:08</a:t>
            </a:r>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21</a:t>
            </a:fld>
            <a:endParaRPr lang="en-US" altLang="en-US"/>
          </a:p>
        </p:txBody>
      </p:sp>
    </p:spTree>
    <p:extLst>
      <p:ext uri="{BB962C8B-B14F-4D97-AF65-F5344CB8AC3E}">
        <p14:creationId xmlns:p14="http://schemas.microsoft.com/office/powerpoint/2010/main" val="15280045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22</a:t>
            </a:fld>
            <a:endParaRPr lang="en-US" altLang="en-US"/>
          </a:p>
        </p:txBody>
      </p:sp>
    </p:spTree>
    <p:extLst>
      <p:ext uri="{BB962C8B-B14F-4D97-AF65-F5344CB8AC3E}">
        <p14:creationId xmlns:p14="http://schemas.microsoft.com/office/powerpoint/2010/main" val="1820179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Complete </a:t>
            </a:r>
            <a:r>
              <a:rPr lang="en-US"/>
              <a:t>and vet</a:t>
            </a:r>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2</a:t>
            </a:fld>
            <a:endParaRPr lang="en-US" altLang="en-US"/>
          </a:p>
        </p:txBody>
      </p:sp>
    </p:spTree>
    <p:extLst>
      <p:ext uri="{BB962C8B-B14F-4D97-AF65-F5344CB8AC3E}">
        <p14:creationId xmlns:p14="http://schemas.microsoft.com/office/powerpoint/2010/main" val="3237776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Same requirements data for </a:t>
            </a:r>
            <a:r>
              <a:rPr lang="en-US" dirty="0" err="1"/>
              <a:t>rqts</a:t>
            </a:r>
            <a:r>
              <a:rPr lang="en-US" dirty="0"/>
              <a:t>. tree visualization, input to parametric COSYSMO for effort, and SD Rayleigh curve staffing model for project planning</a:t>
            </a:r>
          </a:p>
          <a:p>
            <a:endParaRPr lang="en-US" dirty="0"/>
          </a:p>
          <a:p>
            <a:r>
              <a:rPr lang="en-US" dirty="0" err="1"/>
              <a:t>Rqts</a:t>
            </a:r>
            <a:r>
              <a:rPr lang="en-US" dirty="0"/>
              <a:t> trees, show </a:t>
            </a:r>
            <a:r>
              <a:rPr lang="en-US" dirty="0" err="1"/>
              <a:t>github</a:t>
            </a:r>
            <a:r>
              <a:rPr lang="en-US" dirty="0"/>
              <a:t> diff commit, new staffing </a:t>
            </a:r>
            <a:r>
              <a:rPr lang="en-US" dirty="0" err="1"/>
              <a:t>rayleigh</a:t>
            </a:r>
            <a:r>
              <a:rPr lang="en-US" dirty="0"/>
              <a:t> curves</a:t>
            </a:r>
          </a:p>
          <a:p>
            <a:endParaRPr lang="en-US" dirty="0"/>
          </a:p>
          <a:p>
            <a:r>
              <a:rPr lang="en-US" dirty="0"/>
              <a:t>https://</a:t>
            </a:r>
            <a:r>
              <a:rPr lang="en-US" dirty="0" err="1"/>
              <a:t>www.koombea.com</a:t>
            </a:r>
            <a:r>
              <a:rPr lang="en-US" dirty="0"/>
              <a:t>/blog/staffing-model/</a:t>
            </a:r>
          </a:p>
          <a:p>
            <a:endParaRPr lang="en-US" dirty="0"/>
          </a:p>
          <a:p>
            <a:r>
              <a:rPr lang="en-US" dirty="0"/>
              <a:t>A staffing model consists of reports and business data that measure and describe how your employees work, current staffing needs, and labor costs in both time and money. Staffing models are also called staffing plans by some organizations. Typically, these terms are used interchangeably.</a:t>
            </a:r>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23</a:t>
            </a:fld>
            <a:endParaRPr lang="en-US" altLang="en-US"/>
          </a:p>
        </p:txBody>
      </p:sp>
    </p:spTree>
    <p:extLst>
      <p:ext uri="{BB962C8B-B14F-4D97-AF65-F5344CB8AC3E}">
        <p14:creationId xmlns:p14="http://schemas.microsoft.com/office/powerpoint/2010/main" val="6911212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tinyurl.com</a:t>
            </a:r>
            <a:r>
              <a:rPr lang="en-US" dirty="0"/>
              <a:t>/yx39wax6</a:t>
            </a:r>
          </a:p>
          <a:p>
            <a:endParaRPr lang="en-US" dirty="0"/>
          </a:p>
          <a:p>
            <a:r>
              <a:rPr lang="en-US" dirty="0"/>
              <a:t>Must fix the example with neato by default</a:t>
            </a:r>
          </a:p>
          <a:p>
            <a:r>
              <a:rPr lang="en-US" dirty="0"/>
              <a:t>Can replace many statements with one via tuple of node connections</a:t>
            </a:r>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24</a:t>
            </a:fld>
            <a:endParaRPr lang="en-US" altLang="en-US"/>
          </a:p>
        </p:txBody>
      </p:sp>
    </p:spTree>
    <p:extLst>
      <p:ext uri="{BB962C8B-B14F-4D97-AF65-F5344CB8AC3E}">
        <p14:creationId xmlns:p14="http://schemas.microsoft.com/office/powerpoint/2010/main" val="19618130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158FB5-E2BB-3E46-8D10-AB9A6817FCC7}" type="slidenum">
              <a:rPr lang="en-US" smtClean="0"/>
              <a:t>25</a:t>
            </a:fld>
            <a:endParaRPr lang="en-US"/>
          </a:p>
        </p:txBody>
      </p:sp>
    </p:spTree>
    <p:extLst>
      <p:ext uri="{BB962C8B-B14F-4D97-AF65-F5344CB8AC3E}">
        <p14:creationId xmlns:p14="http://schemas.microsoft.com/office/powerpoint/2010/main" val="5692190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Hyperlink dynamic fault tree</a:t>
            </a:r>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26</a:t>
            </a:fld>
            <a:endParaRPr lang="en-US" altLang="en-US"/>
          </a:p>
        </p:txBody>
      </p:sp>
    </p:spTree>
    <p:extLst>
      <p:ext uri="{BB962C8B-B14F-4D97-AF65-F5344CB8AC3E}">
        <p14:creationId xmlns:p14="http://schemas.microsoft.com/office/powerpoint/2010/main" val="28149275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Ordering of source and target in sentence, </a:t>
            </a:r>
            <a:r>
              <a:rPr lang="en-US" dirty="0" err="1"/>
              <a:t>eywords</a:t>
            </a:r>
            <a:r>
              <a:rPr lang="en-US" dirty="0"/>
              <a:t> like send, receive, </a:t>
            </a:r>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27</a:t>
            </a:fld>
            <a:endParaRPr lang="en-US" altLang="en-US"/>
          </a:p>
        </p:txBody>
      </p:sp>
    </p:spTree>
    <p:extLst>
      <p:ext uri="{BB962C8B-B14F-4D97-AF65-F5344CB8AC3E}">
        <p14:creationId xmlns:p14="http://schemas.microsoft.com/office/powerpoint/2010/main" val="28297110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Add more</a:t>
            </a:r>
          </a:p>
        </p:txBody>
      </p:sp>
      <p:sp>
        <p:nvSpPr>
          <p:cNvPr id="4" name="Slide Number Placeholder 3"/>
          <p:cNvSpPr>
            <a:spLocks noGrp="1"/>
          </p:cNvSpPr>
          <p:nvPr>
            <p:ph type="sldNum" sz="quarter" idx="10"/>
          </p:nvPr>
        </p:nvSpPr>
        <p:spPr/>
        <p:txBody>
          <a:bodyPr/>
          <a:lstStyle/>
          <a:p>
            <a:fld id="{8B0EBA2D-B483-4938-A6D4-C79751A6C825}" type="slidenum">
              <a:rPr lang="en-US" smtClean="0"/>
              <a:pPr/>
              <a:t>28</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29</a:t>
            </a:fld>
            <a:endParaRPr lang="en-US" altLang="en-US"/>
          </a:p>
        </p:txBody>
      </p:sp>
    </p:spTree>
    <p:extLst>
      <p:ext uri="{BB962C8B-B14F-4D97-AF65-F5344CB8AC3E}">
        <p14:creationId xmlns:p14="http://schemas.microsoft.com/office/powerpoint/2010/main" val="29475148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30</a:t>
            </a:fld>
            <a:endParaRPr lang="en-US" altLang="en-US"/>
          </a:p>
        </p:txBody>
      </p:sp>
    </p:spTree>
    <p:extLst>
      <p:ext uri="{BB962C8B-B14F-4D97-AF65-F5344CB8AC3E}">
        <p14:creationId xmlns:p14="http://schemas.microsoft.com/office/powerpoint/2010/main" val="22801383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31</a:t>
            </a:fld>
            <a:endParaRPr lang="en-US" altLang="en-US"/>
          </a:p>
        </p:txBody>
      </p:sp>
    </p:spTree>
    <p:extLst>
      <p:ext uri="{BB962C8B-B14F-4D97-AF65-F5344CB8AC3E}">
        <p14:creationId xmlns:p14="http://schemas.microsoft.com/office/powerpoint/2010/main" val="24131013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Bef>
                <a:spcPts val="0"/>
              </a:spcBef>
            </a:pPr>
            <a:r>
              <a:rPr lang="en-US" sz="1300" dirty="0">
                <a:ea typeface="CMU Serif Roman" panose="02000603000000000000" pitchFamily="2" charset="0"/>
                <a:cs typeface="CMU Serif Roman" panose="02000603000000000000" pitchFamily="2" charset="0"/>
              </a:rPr>
              <a:t>Harness power of extensive Python </a:t>
            </a:r>
            <a:r>
              <a:rPr lang="en-US" sz="1300" dirty="0"/>
              <a:t>scientific computing and utility </a:t>
            </a:r>
            <a:r>
              <a:rPr lang="en-US" sz="1300" dirty="0">
                <a:ea typeface="CMU Serif Roman" panose="02000603000000000000" pitchFamily="2" charset="0"/>
                <a:cs typeface="CMU Serif Roman" panose="02000603000000000000" pitchFamily="2" charset="0"/>
              </a:rPr>
              <a:t>libraries (bootstrap don’t reinvent)</a:t>
            </a:r>
          </a:p>
          <a:p>
            <a:pPr lvl="1">
              <a:lnSpc>
                <a:spcPct val="100000"/>
              </a:lnSpc>
              <a:spcBef>
                <a:spcPts val="0"/>
              </a:spcBef>
            </a:pPr>
            <a:r>
              <a:rPr lang="en-US" sz="1300" dirty="0">
                <a:ea typeface="CMU Serif Roman" panose="02000603000000000000" pitchFamily="2" charset="0"/>
                <a:cs typeface="CMU Serif Roman" panose="02000603000000000000" pitchFamily="2" charset="0"/>
              </a:rPr>
              <a:t>Increase modeling efficiency and sophistication</a:t>
            </a:r>
          </a:p>
          <a:p>
            <a:pPr lvl="1">
              <a:lnSpc>
                <a:spcPct val="100000"/>
              </a:lnSpc>
              <a:spcBef>
                <a:spcPts val="0"/>
              </a:spcBef>
            </a:pPr>
            <a:endParaRPr lang="en-US" sz="1300" dirty="0">
              <a:ea typeface="CMU Serif Roman" panose="02000603000000000000" pitchFamily="2" charset="0"/>
              <a:cs typeface="CMU Serif Roman" panose="02000603000000000000" pitchFamily="2" charset="0"/>
            </a:endParaRPr>
          </a:p>
          <a:p>
            <a:pPr marL="457200" marR="0" lvl="1" indent="0" algn="l" defTabSz="914400" rtl="0" eaLnBrk="1" fontAlgn="base" latinLnBrk="0" hangingPunct="1">
              <a:lnSpc>
                <a:spcPct val="100000"/>
              </a:lnSpc>
              <a:spcBef>
                <a:spcPts val="0"/>
              </a:spcBef>
              <a:spcAft>
                <a:spcPct val="0"/>
              </a:spcAft>
              <a:buClrTx/>
              <a:buSzTx/>
              <a:buFontTx/>
              <a:buNone/>
              <a:tabLst/>
              <a:defRPr/>
            </a:pPr>
            <a:r>
              <a:rPr lang="en-US" sz="1400" dirty="0">
                <a:ea typeface="CMU Serif Roman" panose="02000603000000000000" pitchFamily="2" charset="0"/>
                <a:cs typeface="CMU Serif Roman" panose="02000603000000000000" pitchFamily="2" charset="0"/>
              </a:rPr>
              <a:t>Model-driven engineering capability to generate system code (future)</a:t>
            </a:r>
          </a:p>
          <a:p>
            <a:pPr lvl="1">
              <a:lnSpc>
                <a:spcPct val="100000"/>
              </a:lnSpc>
              <a:spcBef>
                <a:spcPts val="0"/>
              </a:spcBef>
            </a:pPr>
            <a:endParaRPr lang="en-US" sz="1300" dirty="0">
              <a:ea typeface="CMU Serif Roman" panose="02000603000000000000" pitchFamily="2" charset="0"/>
              <a:cs typeface="CMU Serif Roman" panose="02000603000000000000" pitchFamily="2" charset="0"/>
            </a:endParaRPr>
          </a:p>
          <a:p>
            <a:endParaRPr lang="en-US" dirty="0"/>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3</a:t>
            </a:fld>
            <a:endParaRPr lang="en-US" altLang="en-US"/>
          </a:p>
        </p:txBody>
      </p:sp>
    </p:spTree>
    <p:extLst>
      <p:ext uri="{BB962C8B-B14F-4D97-AF65-F5344CB8AC3E}">
        <p14:creationId xmlns:p14="http://schemas.microsoft.com/office/powerpoint/2010/main" val="2397523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e.g. proven on agile projects and </a:t>
            </a:r>
            <a:r>
              <a:rPr lang="en-US" dirty="0" err="1"/>
              <a:t>devsecops</a:t>
            </a:r>
            <a:r>
              <a:rPr lang="en-US" dirty="0"/>
              <a:t> on </a:t>
            </a:r>
            <a:r>
              <a:rPr lang="en-US" sz="1200" dirty="0">
                <a:ea typeface="CMU Serif Roman" panose="02000603000000000000" pitchFamily="2" charset="0"/>
                <a:cs typeface="CMU Serif Roman" panose="02000603000000000000" pitchFamily="2" charset="0"/>
              </a:rPr>
              <a:t>GitHub</a:t>
            </a:r>
          </a:p>
          <a:p>
            <a:endParaRPr lang="en-US" sz="1200" dirty="0">
              <a:ea typeface="CMU Serif Roman" panose="02000603000000000000" pitchFamily="2" charset="0"/>
              <a:cs typeface="CMU Serif Roman" panose="02000603000000000000" pitchFamily="2" charset="0"/>
            </a:endParaRPr>
          </a:p>
          <a:p>
            <a:r>
              <a:rPr lang="en-US" sz="1200" dirty="0">
                <a:ea typeface="CMU Serif Roman" panose="02000603000000000000" pitchFamily="2" charset="0"/>
                <a:cs typeface="CMU Serif Roman" panose="02000603000000000000" pitchFamily="2" charset="0"/>
              </a:rPr>
              <a:t>Code at 175%</a:t>
            </a:r>
            <a:endParaRPr lang="en-US" dirty="0"/>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6</a:t>
            </a:fld>
            <a:endParaRPr lang="en-US" altLang="en-US"/>
          </a:p>
        </p:txBody>
      </p:sp>
    </p:spTree>
    <p:extLst>
      <p:ext uri="{BB962C8B-B14F-4D97-AF65-F5344CB8AC3E}">
        <p14:creationId xmlns:p14="http://schemas.microsoft.com/office/powerpoint/2010/main" val="2801327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tinyurl.com</a:t>
            </a:r>
            <a:r>
              <a:rPr lang="en-US" dirty="0"/>
              <a:t>/3e7bep76</a:t>
            </a:r>
          </a:p>
          <a:p>
            <a:r>
              <a:rPr lang="en-US" dirty="0"/>
              <a:t>Color code for current implementation, partial, demonstrated, </a:t>
            </a:r>
          </a:p>
          <a:p>
            <a:r>
              <a:rPr lang="en-US" dirty="0"/>
              <a:t>Add legend</a:t>
            </a:r>
          </a:p>
          <a:p>
            <a:r>
              <a:rPr lang="en-US" dirty="0"/>
              <a:t>Widen</a:t>
            </a:r>
          </a:p>
          <a:p>
            <a:endParaRPr lang="en-US" dirty="0"/>
          </a:p>
          <a:p>
            <a:endParaRPr lang="en-US" dirty="0"/>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7</a:t>
            </a:fld>
            <a:endParaRPr lang="en-US" altLang="en-US"/>
          </a:p>
        </p:txBody>
      </p:sp>
    </p:spTree>
    <p:extLst>
      <p:ext uri="{BB962C8B-B14F-4D97-AF65-F5344CB8AC3E}">
        <p14:creationId xmlns:p14="http://schemas.microsoft.com/office/powerpoint/2010/main" val="734843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Font, to-be, cloud-based</a:t>
            </a:r>
          </a:p>
          <a:p>
            <a:endParaRPr lang="en-US" dirty="0"/>
          </a:p>
          <a:p>
            <a:r>
              <a:rPr lang="en-US" dirty="0"/>
              <a:t>Show online arch.</a:t>
            </a:r>
          </a:p>
          <a:p>
            <a:endParaRPr lang="en-US" dirty="0"/>
          </a:p>
          <a:p>
            <a:r>
              <a:rPr lang="en-US" dirty="0"/>
              <a:t>Update layers</a:t>
            </a:r>
          </a:p>
          <a:p>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latin typeface="CMU Serif Roman" panose="02000603000000000000" pitchFamily="2" charset="0"/>
                <a:ea typeface="CMU Serif Roman" panose="02000603000000000000" pitchFamily="2" charset="0"/>
                <a:cs typeface="CMU Serif Roman" panose="02000603000000000000" pitchFamily="2" charset="0"/>
              </a:rPr>
              <a:t>Layered architecture with Python libraries and optional system executables.</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latin typeface="CMU Serif Roman" panose="02000603000000000000" pitchFamily="2" charset="0"/>
              <a:ea typeface="CMU Serif Roman" panose="02000603000000000000" pitchFamily="2" charset="0"/>
              <a:cs typeface="CMU Serif Roman" panose="02000603000000000000" pitchFamily="2"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latin typeface="CMU Serif Roman" panose="02000603000000000000" pitchFamily="2" charset="0"/>
                <a:ea typeface="CMU Serif Roman" panose="02000603000000000000" pitchFamily="2" charset="0"/>
                <a:cs typeface="CMU Serif Roman" panose="02000603000000000000" pitchFamily="2" charset="0"/>
              </a:rPr>
              <a:t>Could show code of context</a:t>
            </a:r>
          </a:p>
          <a:p>
            <a:endParaRPr lang="en-US" dirty="0"/>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8</a:t>
            </a:fld>
            <a:endParaRPr lang="en-US" altLang="en-US"/>
          </a:p>
        </p:txBody>
      </p:sp>
    </p:spTree>
    <p:extLst>
      <p:ext uri="{BB962C8B-B14F-4D97-AF65-F5344CB8AC3E}">
        <p14:creationId xmlns:p14="http://schemas.microsoft.com/office/powerpoint/2010/main" val="916289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sysml.org</a:t>
            </a:r>
            <a:r>
              <a:rPr lang="en-US" dirty="0"/>
              <a:t>/tutorials/</a:t>
            </a:r>
            <a:r>
              <a:rPr lang="en-US" dirty="0" err="1"/>
              <a:t>sysml</a:t>
            </a:r>
            <a:r>
              <a:rPr lang="en-US" dirty="0"/>
              <a:t>-diagram-tutorial/</a:t>
            </a:r>
          </a:p>
          <a:p>
            <a:endParaRPr lang="en-US" dirty="0"/>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9</a:t>
            </a:fld>
            <a:endParaRPr lang="en-US" altLang="en-US"/>
          </a:p>
        </p:txBody>
      </p:sp>
    </p:spTree>
    <p:extLst>
      <p:ext uri="{BB962C8B-B14F-4D97-AF65-F5344CB8AC3E}">
        <p14:creationId xmlns:p14="http://schemas.microsoft.com/office/powerpoint/2010/main" val="3570110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10</a:t>
            </a:fld>
            <a:endParaRPr lang="en-US" altLang="en-US"/>
          </a:p>
        </p:txBody>
      </p:sp>
    </p:spTree>
    <p:extLst>
      <p:ext uri="{BB962C8B-B14F-4D97-AF65-F5344CB8AC3E}">
        <p14:creationId xmlns:p14="http://schemas.microsoft.com/office/powerpoint/2010/main" val="661025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604682-EDBA-4958-8F6B-E78E441C2A87}" type="slidenum">
              <a:rPr lang="en-US" altLang="en-US" smtClean="0"/>
              <a:pPr/>
              <a:t>11</a:t>
            </a:fld>
            <a:endParaRPr lang="en-US" altLang="en-US"/>
          </a:p>
        </p:txBody>
      </p:sp>
    </p:spTree>
    <p:extLst>
      <p:ext uri="{BB962C8B-B14F-4D97-AF65-F5344CB8AC3E}">
        <p14:creationId xmlns:p14="http://schemas.microsoft.com/office/powerpoint/2010/main" val="11136125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EFB567AC-EE1E-452B-BF18-CF98022F4607}" type="datetime1">
              <a:rPr lang="en-US" smtClean="0"/>
              <a:t>5/10/23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descr="Logo&#10;&#10;Description automatically generated">
            <a:extLst>
              <a:ext uri="{FF2B5EF4-FFF2-40B4-BE49-F238E27FC236}">
                <a16:creationId xmlns:a16="http://schemas.microsoft.com/office/drawing/2014/main" id="{01FCF965-3565-4A98-8577-292F3A134D3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29" y="136524"/>
            <a:ext cx="1018361" cy="701676"/>
          </a:xfrm>
          <a:prstGeom prst="rect">
            <a:avLst/>
          </a:prstGeom>
        </p:spPr>
      </p:pic>
    </p:spTree>
    <p:extLst>
      <p:ext uri="{BB962C8B-B14F-4D97-AF65-F5344CB8AC3E}">
        <p14:creationId xmlns:p14="http://schemas.microsoft.com/office/powerpoint/2010/main" val="1543921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C5F1F58-245D-42C0-B0AB-12B7BD9E5E55}" type="datetime1">
              <a:rPr lang="en-US" smtClean="0"/>
              <a:t>5/10/23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pic>
        <p:nvPicPr>
          <p:cNvPr id="8" name="Picture 7" descr="Logo&#10;&#10;Description automatically generated">
            <a:extLst>
              <a:ext uri="{FF2B5EF4-FFF2-40B4-BE49-F238E27FC236}">
                <a16:creationId xmlns:a16="http://schemas.microsoft.com/office/drawing/2014/main" id="{DDC644B5-CC21-4927-981B-A58917E0F1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29" y="136524"/>
            <a:ext cx="1018361" cy="701676"/>
          </a:xfrm>
          <a:prstGeom prst="rect">
            <a:avLst/>
          </a:prstGeom>
        </p:spPr>
      </p:pic>
    </p:spTree>
    <p:extLst>
      <p:ext uri="{BB962C8B-B14F-4D97-AF65-F5344CB8AC3E}">
        <p14:creationId xmlns:p14="http://schemas.microsoft.com/office/powerpoint/2010/main" val="2288309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FD3787-BEEB-4E63-93AF-76CD2230F4AC}" type="datetime1">
              <a:rPr lang="en-US" smtClean="0"/>
              <a:t>5/10/23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descr="Logo&#10;&#10;Description automatically generated">
            <a:extLst>
              <a:ext uri="{FF2B5EF4-FFF2-40B4-BE49-F238E27FC236}">
                <a16:creationId xmlns:a16="http://schemas.microsoft.com/office/drawing/2014/main" id="{DD3D7D77-40A7-4FA9-865C-FE3CD47078F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29" y="136524"/>
            <a:ext cx="1018361" cy="701676"/>
          </a:xfrm>
          <a:prstGeom prst="rect">
            <a:avLst/>
          </a:prstGeom>
        </p:spPr>
      </p:pic>
    </p:spTree>
    <p:extLst>
      <p:ext uri="{BB962C8B-B14F-4D97-AF65-F5344CB8AC3E}">
        <p14:creationId xmlns:p14="http://schemas.microsoft.com/office/powerpoint/2010/main" val="11486200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655DE2-2BCC-48F3-80CE-52654439869C}" type="datetime1">
              <a:rPr lang="en-US" smtClean="0"/>
              <a:t>5/10/23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descr="Logo&#10;&#10;Description automatically generated">
            <a:extLst>
              <a:ext uri="{FF2B5EF4-FFF2-40B4-BE49-F238E27FC236}">
                <a16:creationId xmlns:a16="http://schemas.microsoft.com/office/drawing/2014/main" id="{AD0F8599-5476-43D5-ADFC-350408CC5E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29" y="136524"/>
            <a:ext cx="1018361" cy="701676"/>
          </a:xfrm>
          <a:prstGeom prst="rect">
            <a:avLst/>
          </a:prstGeom>
        </p:spPr>
      </p:pic>
    </p:spTree>
    <p:extLst>
      <p:ext uri="{BB962C8B-B14F-4D97-AF65-F5344CB8AC3E}">
        <p14:creationId xmlns:p14="http://schemas.microsoft.com/office/powerpoint/2010/main" val="2782126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66800" y="18255"/>
            <a:ext cx="7162800" cy="896145"/>
          </a:xfrm>
        </p:spPr>
        <p:txBody>
          <a:bodyPr>
            <a:normAutofit/>
          </a:bodyPr>
          <a:lstStyle>
            <a:lvl1pPr algn="ctr">
              <a:defRPr sz="3300" b="0">
                <a:solidFill>
                  <a:srgbClr val="00457C"/>
                </a:solidFill>
                <a:latin typeface="+mn-lt"/>
              </a:defRPr>
            </a:lvl1pPr>
          </a:lstStyle>
          <a:p>
            <a:r>
              <a:rPr lang="en-US" dirty="0"/>
              <a:t>Click to edit Master title style</a:t>
            </a:r>
          </a:p>
        </p:txBody>
      </p:sp>
      <p:sp>
        <p:nvSpPr>
          <p:cNvPr id="3" name="Content Placeholder 2"/>
          <p:cNvSpPr>
            <a:spLocks noGrp="1"/>
          </p:cNvSpPr>
          <p:nvPr>
            <p:ph idx="1"/>
          </p:nvPr>
        </p:nvSpPr>
        <p:spPr>
          <a:xfrm>
            <a:off x="628650" y="1825625"/>
            <a:ext cx="78867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41E49B-2EBB-49A7-9B58-9B1C30244773}" type="datetime1">
              <a:rPr lang="en-US" smtClean="0"/>
              <a:t>5/10/23</a:t>
            </a:fld>
            <a:endParaRPr lang="en-US" dirty="0"/>
          </a:p>
        </p:txBody>
      </p:sp>
      <p:sp>
        <p:nvSpPr>
          <p:cNvPr id="5" name="Footer Placeholder 4"/>
          <p:cNvSpPr>
            <a:spLocks noGrp="1"/>
          </p:cNvSpPr>
          <p:nvPr>
            <p:ph type="ftr" sz="quarter" idx="11"/>
          </p:nvPr>
        </p:nvSpPr>
        <p:spPr/>
        <p:txBody>
          <a:bodyPr/>
          <a:lstStyle/>
          <a:p>
            <a:endParaRPr lang="en-US" dirty="0"/>
          </a:p>
        </p:txBody>
      </p:sp>
      <p:pic>
        <p:nvPicPr>
          <p:cNvPr id="7" name="Picture 6" descr="Logo&#10;&#10;Description automatically generated">
            <a:extLst>
              <a:ext uri="{FF2B5EF4-FFF2-40B4-BE49-F238E27FC236}">
                <a16:creationId xmlns:a16="http://schemas.microsoft.com/office/drawing/2014/main" id="{0A4D5F48-65C0-4EAC-855E-9E5044B540A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29" y="136524"/>
            <a:ext cx="1018361" cy="701676"/>
          </a:xfrm>
          <a:prstGeom prst="rect">
            <a:avLst/>
          </a:prstGeom>
        </p:spPr>
      </p:pic>
      <p:sp>
        <p:nvSpPr>
          <p:cNvPr id="8" name="Slide Number Placeholder 5">
            <a:extLst>
              <a:ext uri="{FF2B5EF4-FFF2-40B4-BE49-F238E27FC236}">
                <a16:creationId xmlns:a16="http://schemas.microsoft.com/office/drawing/2014/main" id="{5797CD4B-ACCB-4CAA-935D-3B7AD40FF2A2}"/>
              </a:ext>
            </a:extLst>
          </p:cNvPr>
          <p:cNvSpPr>
            <a:spLocks noGrp="1"/>
          </p:cNvSpPr>
          <p:nvPr>
            <p:ph type="sldNum" sz="quarter" idx="12"/>
          </p:nvPr>
        </p:nvSpPr>
        <p:spPr>
          <a:xfrm>
            <a:off x="6457950" y="6356351"/>
            <a:ext cx="2057400" cy="365125"/>
          </a:xfrm>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235094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7300" y="0"/>
            <a:ext cx="7886700" cy="1325563"/>
          </a:xfrm>
        </p:spPr>
        <p:txBody>
          <a:bodyPr/>
          <a:lstStyle>
            <a:lvl1pPr>
              <a:defRPr>
                <a:solidFill>
                  <a:srgbClr val="00457C"/>
                </a:solidFill>
              </a:defRPr>
            </a:lvl1pPr>
          </a:lstStyle>
          <a:p>
            <a:r>
              <a:rPr lang="en-US" dirty="0"/>
              <a:t>Click to edit Master title style</a:t>
            </a:r>
          </a:p>
        </p:txBody>
      </p:sp>
      <p:sp>
        <p:nvSpPr>
          <p:cNvPr id="3" name="Content Placeholder 2"/>
          <p:cNvSpPr>
            <a:spLocks noGrp="1"/>
          </p:cNvSpPr>
          <p:nvPr>
            <p:ph idx="1"/>
          </p:nvPr>
        </p:nvSpPr>
        <p:spPr>
          <a:xfrm>
            <a:off x="628650" y="1825625"/>
            <a:ext cx="78867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8EA349-3895-4F90-9AD0-B1A4B38C0AB6}" type="datetime1">
              <a:rPr lang="en-US" smtClean="0"/>
              <a:t>5/10/23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
        <p:nvSpPr>
          <p:cNvPr id="7" name="Shape 16">
            <a:extLst>
              <a:ext uri="{FF2B5EF4-FFF2-40B4-BE49-F238E27FC236}">
                <a16:creationId xmlns:a16="http://schemas.microsoft.com/office/drawing/2014/main" id="{AEF3A41A-3ABF-4583-B3ED-BEFA509CEF0C}"/>
              </a:ext>
            </a:extLst>
          </p:cNvPr>
          <p:cNvSpPr txBox="1"/>
          <p:nvPr userDrawn="1"/>
        </p:nvSpPr>
        <p:spPr>
          <a:xfrm>
            <a:off x="685800" y="6429344"/>
            <a:ext cx="7162799" cy="200054"/>
          </a:xfrm>
          <a:prstGeom prst="rect">
            <a:avLst/>
          </a:prstGeom>
          <a:noFill/>
          <a:ln>
            <a:noFill/>
          </a:ln>
        </p:spPr>
        <p:txBody>
          <a:bodyPr lIns="91425" tIns="45700" rIns="91425" bIns="45700" anchor="t" anchorCtr="0">
            <a:no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en-US" sz="1200" b="0" dirty="0">
                <a:latin typeface="Verdana"/>
                <a:ea typeface="Verdana" panose="020B0604030504040204" pitchFamily="34" charset="0"/>
                <a:cs typeface="Verdana" panose="020B0604030504040204" pitchFamily="34" charset="0"/>
              </a:rPr>
              <a:t>Copyright © 2016, 2011, 2006 Pearson Education, Inc. All Rights Reserved</a:t>
            </a:r>
          </a:p>
        </p:txBody>
      </p:sp>
      <p:pic>
        <p:nvPicPr>
          <p:cNvPr id="8" name="Picture 7" descr="Logo&#10;&#10;Description automatically generated">
            <a:extLst>
              <a:ext uri="{FF2B5EF4-FFF2-40B4-BE49-F238E27FC236}">
                <a16:creationId xmlns:a16="http://schemas.microsoft.com/office/drawing/2014/main" id="{FCF34271-0383-4D3C-BEFA-8DBA7744F5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29" y="136524"/>
            <a:ext cx="1018361" cy="701676"/>
          </a:xfrm>
          <a:prstGeom prst="rect">
            <a:avLst/>
          </a:prstGeom>
        </p:spPr>
      </p:pic>
      <p:pic>
        <p:nvPicPr>
          <p:cNvPr id="9" name="Picture 8" descr="Logo&#10;&#10;Description automatically generated">
            <a:extLst>
              <a:ext uri="{FF2B5EF4-FFF2-40B4-BE49-F238E27FC236}">
                <a16:creationId xmlns:a16="http://schemas.microsoft.com/office/drawing/2014/main" id="{2ADB3BF6-B433-43BE-9D44-886B3C4BE8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5229" y="288924"/>
            <a:ext cx="1018361" cy="701676"/>
          </a:xfrm>
          <a:prstGeom prst="rect">
            <a:avLst/>
          </a:prstGeom>
        </p:spPr>
      </p:pic>
    </p:spTree>
    <p:extLst>
      <p:ext uri="{BB962C8B-B14F-4D97-AF65-F5344CB8AC3E}">
        <p14:creationId xmlns:p14="http://schemas.microsoft.com/office/powerpoint/2010/main" val="40373652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14281DF-CEAC-41FA-8372-65A9B93FFA7E}" type="datetime1">
              <a:rPr lang="en-US" smtClean="0"/>
              <a:t>5/10/23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pic>
        <p:nvPicPr>
          <p:cNvPr id="7" name="Picture 6" descr="Logo&#10;&#10;Description automatically generated">
            <a:extLst>
              <a:ext uri="{FF2B5EF4-FFF2-40B4-BE49-F238E27FC236}">
                <a16:creationId xmlns:a16="http://schemas.microsoft.com/office/drawing/2014/main" id="{7B34D1C6-94CA-44DD-91FF-6FFFB6AF44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29" y="136524"/>
            <a:ext cx="1018361" cy="701676"/>
          </a:xfrm>
          <a:prstGeom prst="rect">
            <a:avLst/>
          </a:prstGeom>
        </p:spPr>
      </p:pic>
    </p:spTree>
    <p:extLst>
      <p:ext uri="{BB962C8B-B14F-4D97-AF65-F5344CB8AC3E}">
        <p14:creationId xmlns:p14="http://schemas.microsoft.com/office/powerpoint/2010/main" val="3224151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032DF6E-4DA5-45F8-8C3E-C508C3EB725E}" type="datetime1">
              <a:rPr lang="en-US" smtClean="0"/>
              <a:t>5/10/23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pic>
        <p:nvPicPr>
          <p:cNvPr id="8" name="Picture 7" descr="Logo&#10;&#10;Description automatically generated">
            <a:extLst>
              <a:ext uri="{FF2B5EF4-FFF2-40B4-BE49-F238E27FC236}">
                <a16:creationId xmlns:a16="http://schemas.microsoft.com/office/drawing/2014/main" id="{8F484009-D74F-4F4D-A0CF-F6053AE45D0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29" y="136524"/>
            <a:ext cx="1018361" cy="701676"/>
          </a:xfrm>
          <a:prstGeom prst="rect">
            <a:avLst/>
          </a:prstGeom>
        </p:spPr>
      </p:pic>
    </p:spTree>
    <p:extLst>
      <p:ext uri="{BB962C8B-B14F-4D97-AF65-F5344CB8AC3E}">
        <p14:creationId xmlns:p14="http://schemas.microsoft.com/office/powerpoint/2010/main" val="2988856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5732913-43F5-45CD-947A-5BE999E5ED9C}" type="datetime1">
              <a:rPr lang="en-US" smtClean="0"/>
              <a:t>5/10/23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pic>
        <p:nvPicPr>
          <p:cNvPr id="10" name="Picture 9" descr="Logo&#10;&#10;Description automatically generated">
            <a:extLst>
              <a:ext uri="{FF2B5EF4-FFF2-40B4-BE49-F238E27FC236}">
                <a16:creationId xmlns:a16="http://schemas.microsoft.com/office/drawing/2014/main" id="{B1F385CF-CA38-4F39-BC28-315BE9678F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29" y="136524"/>
            <a:ext cx="1018361" cy="701676"/>
          </a:xfrm>
          <a:prstGeom prst="rect">
            <a:avLst/>
          </a:prstGeom>
        </p:spPr>
      </p:pic>
    </p:spTree>
    <p:extLst>
      <p:ext uri="{BB962C8B-B14F-4D97-AF65-F5344CB8AC3E}">
        <p14:creationId xmlns:p14="http://schemas.microsoft.com/office/powerpoint/2010/main" val="3013298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1829F57-D86E-4D14-A308-29B34A270123}" type="datetime1">
              <a:rPr lang="en-US" smtClean="0"/>
              <a:t>5/10/23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
        <p:nvSpPr>
          <p:cNvPr id="6" name="Slide Number Placeholder 5">
            <a:extLst>
              <a:ext uri="{FF2B5EF4-FFF2-40B4-BE49-F238E27FC236}">
                <a16:creationId xmlns:a16="http://schemas.microsoft.com/office/drawing/2014/main" id="{E11EE485-9404-3941-9756-11B13CF480FA}"/>
              </a:ext>
            </a:extLst>
          </p:cNvPr>
          <p:cNvSpPr txBox="1">
            <a:spLocks/>
          </p:cNvSpPr>
          <p:nvPr userDrawn="1"/>
        </p:nvSpPr>
        <p:spPr>
          <a:xfrm>
            <a:off x="6477000" y="632460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smtClean="0"/>
              <a:pPr/>
              <a:t>‹#›</a:t>
            </a:fld>
            <a:endParaRPr lang="en-US" dirty="0"/>
          </a:p>
        </p:txBody>
      </p:sp>
      <p:pic>
        <p:nvPicPr>
          <p:cNvPr id="7" name="Picture 6" descr="Logo&#10;&#10;Description automatically generated">
            <a:extLst>
              <a:ext uri="{FF2B5EF4-FFF2-40B4-BE49-F238E27FC236}">
                <a16:creationId xmlns:a16="http://schemas.microsoft.com/office/drawing/2014/main" id="{28EE3D19-B85A-4F3F-8A5C-7D0058DB52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29" y="136524"/>
            <a:ext cx="1018361" cy="701676"/>
          </a:xfrm>
          <a:prstGeom prst="rect">
            <a:avLst/>
          </a:prstGeom>
        </p:spPr>
      </p:pic>
    </p:spTree>
    <p:extLst>
      <p:ext uri="{BB962C8B-B14F-4D97-AF65-F5344CB8AC3E}">
        <p14:creationId xmlns:p14="http://schemas.microsoft.com/office/powerpoint/2010/main" val="2920041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3DCCD8-5D6C-43DE-AAD1-F6C9891EE21C}" type="datetime1">
              <a:rPr lang="en-US" smtClean="0"/>
              <a:t>5/10/23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
        <p:nvSpPr>
          <p:cNvPr id="5" name="Slide Number Placeholder 5">
            <a:extLst>
              <a:ext uri="{FF2B5EF4-FFF2-40B4-BE49-F238E27FC236}">
                <a16:creationId xmlns:a16="http://schemas.microsoft.com/office/drawing/2014/main" id="{5D7811BA-4580-4A43-867D-7944085BACEB}"/>
              </a:ext>
            </a:extLst>
          </p:cNvPr>
          <p:cNvSpPr txBox="1">
            <a:spLocks/>
          </p:cNvSpPr>
          <p:nvPr userDrawn="1"/>
        </p:nvSpPr>
        <p:spPr>
          <a:xfrm>
            <a:off x="6610350" y="6400800"/>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smtClean="0"/>
              <a:pPr/>
              <a:t>‹#›</a:t>
            </a:fld>
            <a:endParaRPr lang="en-US" dirty="0"/>
          </a:p>
        </p:txBody>
      </p:sp>
      <p:pic>
        <p:nvPicPr>
          <p:cNvPr id="6" name="Picture 5" descr="Logo&#10;&#10;Description automatically generated">
            <a:extLst>
              <a:ext uri="{FF2B5EF4-FFF2-40B4-BE49-F238E27FC236}">
                <a16:creationId xmlns:a16="http://schemas.microsoft.com/office/drawing/2014/main" id="{7BBD15E2-64C2-4825-BE24-4DAD23F6E7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29" y="136524"/>
            <a:ext cx="1018361" cy="701676"/>
          </a:xfrm>
          <a:prstGeom prst="rect">
            <a:avLst/>
          </a:prstGeom>
        </p:spPr>
      </p:pic>
    </p:spTree>
    <p:extLst>
      <p:ext uri="{BB962C8B-B14F-4D97-AF65-F5344CB8AC3E}">
        <p14:creationId xmlns:p14="http://schemas.microsoft.com/office/powerpoint/2010/main" val="2904011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4FC85AF-0B26-4F72-9C23-182D99C19F60}" type="datetime1">
              <a:rPr lang="en-US" smtClean="0"/>
              <a:t>5/10/23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pic>
        <p:nvPicPr>
          <p:cNvPr id="8" name="Picture 7" descr="Logo&#10;&#10;Description automatically generated">
            <a:extLst>
              <a:ext uri="{FF2B5EF4-FFF2-40B4-BE49-F238E27FC236}">
                <a16:creationId xmlns:a16="http://schemas.microsoft.com/office/drawing/2014/main" id="{C37A635B-88BE-4372-ABE4-4C36F3FFAD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2829" y="136524"/>
            <a:ext cx="1018361" cy="701676"/>
          </a:xfrm>
          <a:prstGeom prst="rect">
            <a:avLst/>
          </a:prstGeom>
        </p:spPr>
      </p:pic>
    </p:spTree>
    <p:extLst>
      <p:ext uri="{BB962C8B-B14F-4D97-AF65-F5344CB8AC3E}">
        <p14:creationId xmlns:p14="http://schemas.microsoft.com/office/powerpoint/2010/main" val="1684649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C0DBEE-BB40-4FDA-914C-1D9AF4302416}" type="datetime1">
              <a:rPr lang="en-US" smtClean="0"/>
              <a:t>5/10/23</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pic>
        <p:nvPicPr>
          <p:cNvPr id="7" name="Picture 6" descr="Logo&#10;&#10;Description automatically generated">
            <a:extLst>
              <a:ext uri="{FF2B5EF4-FFF2-40B4-BE49-F238E27FC236}">
                <a16:creationId xmlns:a16="http://schemas.microsoft.com/office/drawing/2014/main" id="{3310F741-E090-428C-BB31-C16B859680FF}"/>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82829" y="136524"/>
            <a:ext cx="1018361" cy="701676"/>
          </a:xfrm>
          <a:prstGeom prst="rect">
            <a:avLst/>
          </a:prstGeom>
        </p:spPr>
      </p:pic>
    </p:spTree>
    <p:extLst>
      <p:ext uri="{BB962C8B-B14F-4D97-AF65-F5344CB8AC3E}">
        <p14:creationId xmlns:p14="http://schemas.microsoft.com/office/powerpoint/2010/main" val="529958921"/>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76"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hyperlink" Target="http://se-lib.org/function_reference.html" TargetMode="External"/><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s://colab.research.google.com/drive/1oE5TBdF-hpJTQbQgSmPgmPoofBgOTR0B?usp=sharing" TargetMode="External"/><Relationship Id="rId5" Type="http://schemas.openxmlformats.org/officeDocument/2006/relationships/hyperlink" Target="http://se-lib.org/online/discrete_event_modeling_demo.html" TargetMode="Externa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svg"/></Relationships>
</file>

<file path=ppt/slides/_rels/slide2.xml.rels><?xml version="1.0" encoding="UTF-8" standalone="yes"?>
<Relationships xmlns="http://schemas.openxmlformats.org/package/2006/relationships"><Relationship Id="rId3" Type="http://schemas.openxmlformats.org/officeDocument/2006/relationships/hyperlink" Target="https://boehmcsse.or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_rels/slide21.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3" Type="http://schemas.openxmlformats.org/officeDocument/2006/relationships/hyperlink" Target="http://pyml.fun/graphviz_online"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3" Type="http://schemas.openxmlformats.org/officeDocument/2006/relationships/hyperlink" Target="http://pyml.fun/prototypes/fault_tree3%20animated.svg"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27.xml.rels><?xml version="1.0" encoding="UTF-8" standalone="yes"?>
<Relationships xmlns="http://schemas.openxmlformats.org/package/2006/relationships"><Relationship Id="rId3" Type="http://schemas.openxmlformats.org/officeDocument/2006/relationships/hyperlink" Target="http://se-lib.org/"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e-lib.org/" TargetMode="External"/><Relationship Id="rId7" Type="http://schemas.openxmlformats.org/officeDocument/2006/relationships/hyperlink" Target="https://sdincose.org/wp-content/uploads/2013/11/11-Rick-Steiner-SysML-Conceptual-Stumbling-Blocks.r.04.pdf"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dodcio.defense.gov/open-source-software-faq/" TargetMode="External"/><Relationship Id="rId5" Type="http://schemas.openxmlformats.org/officeDocument/2006/relationships/hyperlink" Target="https://www.sebokwiki.org/wiki/Digital_Engineering" TargetMode="External"/><Relationship Id="rId4" Type="http://schemas.openxmlformats.org/officeDocument/2006/relationships/hyperlink" Target="https://sysml.org/"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dodcio.defense.gov/open-source-software-faq/"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sdincose.org/wp-content/uploads/2013/11/11-Rick-Steiner-SysML-Conceptual-Stumbling-Blocks.r.04.pdf"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11C006A1-2D54-4DA6-B5B7-4EB91E5D3C27}"/>
              </a:ext>
            </a:extLst>
          </p:cNvPr>
          <p:cNvSpPr>
            <a:spLocks noGrp="1" noChangeArrowheads="1"/>
          </p:cNvSpPr>
          <p:nvPr>
            <p:ph type="ctrTitle"/>
          </p:nvPr>
        </p:nvSpPr>
        <p:spPr>
          <a:xfrm>
            <a:off x="1859" y="3429000"/>
            <a:ext cx="9144000" cy="990600"/>
          </a:xfrm>
        </p:spPr>
        <p:txBody>
          <a:bodyPr>
            <a:noAutofit/>
          </a:bodyPr>
          <a:lstStyle/>
          <a:p>
            <a:r>
              <a:rPr lang="en-US" sz="3300" dirty="0">
                <a:solidFill>
                  <a:srgbClr val="00457C"/>
                </a:solidFill>
                <a:latin typeface="+mn-lt"/>
              </a:rPr>
              <a:t>San Diego INCOSE Tutorial: </a:t>
            </a:r>
            <a:br>
              <a:rPr lang="en-US" sz="3300" dirty="0">
                <a:solidFill>
                  <a:srgbClr val="00457C"/>
                </a:solidFill>
                <a:latin typeface="+mn-lt"/>
              </a:rPr>
            </a:br>
            <a:r>
              <a:rPr lang="en-US" sz="3300" dirty="0">
                <a:solidFill>
                  <a:srgbClr val="00457C"/>
                </a:solidFill>
                <a:latin typeface="+mn-lt"/>
              </a:rPr>
              <a:t>Open Source System Modeling</a:t>
            </a:r>
            <a:br>
              <a:rPr lang="en-US" sz="3300" dirty="0">
                <a:solidFill>
                  <a:srgbClr val="00457C"/>
                </a:solidFill>
                <a:latin typeface="+mn-lt"/>
              </a:rPr>
            </a:br>
            <a:br>
              <a:rPr lang="en-US" sz="3300" dirty="0">
                <a:solidFill>
                  <a:srgbClr val="00457C"/>
                </a:solidFill>
                <a:latin typeface="+mn-lt"/>
              </a:rPr>
            </a:br>
            <a:r>
              <a:rPr lang="en-US" sz="3300" dirty="0">
                <a:solidFill>
                  <a:srgbClr val="00457C"/>
                </a:solidFill>
                <a:latin typeface="+mn-lt"/>
              </a:rPr>
              <a:t>June 10, 2023</a:t>
            </a:r>
            <a:endParaRPr lang="en-US" altLang="en-US" sz="3300" dirty="0">
              <a:solidFill>
                <a:srgbClr val="00457C"/>
              </a:solidFill>
              <a:latin typeface="+mn-lt"/>
            </a:endParaRPr>
          </a:p>
        </p:txBody>
      </p:sp>
      <p:sp>
        <p:nvSpPr>
          <p:cNvPr id="48131" name="Rectangle 3">
            <a:extLst>
              <a:ext uri="{FF2B5EF4-FFF2-40B4-BE49-F238E27FC236}">
                <a16:creationId xmlns:a16="http://schemas.microsoft.com/office/drawing/2014/main" id="{631EAAE1-3134-4828-AD8D-0AFEE1D5838A}"/>
              </a:ext>
            </a:extLst>
          </p:cNvPr>
          <p:cNvSpPr>
            <a:spLocks noGrp="1" noChangeArrowheads="1"/>
          </p:cNvSpPr>
          <p:nvPr>
            <p:ph type="subTitle" idx="1"/>
          </p:nvPr>
        </p:nvSpPr>
        <p:spPr>
          <a:xfrm>
            <a:off x="1143000" y="4572000"/>
            <a:ext cx="6858000" cy="1655762"/>
          </a:xfrm>
        </p:spPr>
        <p:txBody>
          <a:bodyPr>
            <a:noAutofit/>
          </a:bodyPr>
          <a:lstStyle/>
          <a:p>
            <a:pPr>
              <a:lnSpc>
                <a:spcPct val="80000"/>
              </a:lnSpc>
              <a:spcBef>
                <a:spcPts val="0"/>
              </a:spcBef>
            </a:pPr>
            <a:r>
              <a:rPr lang="en-US" altLang="en-US" sz="2000" dirty="0"/>
              <a:t>Dr. Raymond Madachy</a:t>
            </a:r>
            <a:br>
              <a:rPr lang="en-US" altLang="en-US" sz="2000" dirty="0"/>
            </a:br>
            <a:r>
              <a:rPr lang="en-US" altLang="en-US" sz="2000" dirty="0"/>
              <a:t>Naval Postgraduate School</a:t>
            </a:r>
            <a:br>
              <a:rPr lang="en-US" altLang="en-US" sz="2000" dirty="0"/>
            </a:br>
            <a:r>
              <a:rPr lang="en-US" altLang="en-US" sz="2000" dirty="0"/>
              <a:t>Dept. of Systems Engineering</a:t>
            </a:r>
            <a:br>
              <a:rPr lang="en-US" altLang="en-US" sz="2800" dirty="0"/>
            </a:br>
            <a:r>
              <a:rPr lang="en-US" altLang="en-US" sz="800" dirty="0"/>
              <a:t>    </a:t>
            </a:r>
            <a:br>
              <a:rPr lang="en-US" altLang="en-US" sz="2800" dirty="0"/>
            </a:br>
            <a:r>
              <a:rPr lang="en-US" altLang="en-US" sz="2000" dirty="0">
                <a:solidFill>
                  <a:srgbClr val="0000FF"/>
                </a:solidFill>
                <a:latin typeface="Courier New" panose="02070309020205020404" pitchFamily="49" charset="0"/>
                <a:cs typeface="Courier New" panose="02070309020205020404" pitchFamily="49" charset="0"/>
              </a:rPr>
              <a:t>rjmadach@nps.edu</a:t>
            </a:r>
            <a:br>
              <a:rPr lang="en-US" altLang="en-US" dirty="0"/>
            </a:br>
            <a:r>
              <a:rPr lang="en-US" altLang="en-US" sz="800" dirty="0"/>
              <a:t>    </a:t>
            </a:r>
            <a:br>
              <a:rPr lang="en-US" altLang="en-US" dirty="0"/>
            </a:br>
            <a:endParaRPr lang="en-US" altLang="en-US" dirty="0"/>
          </a:p>
          <a:p>
            <a:pPr>
              <a:lnSpc>
                <a:spcPct val="80000"/>
              </a:lnSpc>
              <a:buFontTx/>
              <a:buNone/>
            </a:pPr>
            <a:endParaRPr lang="en-US" altLang="en-US" sz="1600" dirty="0"/>
          </a:p>
        </p:txBody>
      </p:sp>
      <p:pic>
        <p:nvPicPr>
          <p:cNvPr id="3" name="Picture 2" descr="Logo&#10;&#10;Description automatically generated">
            <a:extLst>
              <a:ext uri="{FF2B5EF4-FFF2-40B4-BE49-F238E27FC236}">
                <a16:creationId xmlns:a16="http://schemas.microsoft.com/office/drawing/2014/main" id="{65D7D5EE-A5C7-4A95-ABFC-EC7BB1B4C3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152400"/>
            <a:ext cx="2057400" cy="225307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E805E-79D7-2B54-C789-4A1481F0403F}"/>
              </a:ext>
            </a:extLst>
          </p:cNvPr>
          <p:cNvSpPr>
            <a:spLocks noGrp="1"/>
          </p:cNvSpPr>
          <p:nvPr>
            <p:ph type="title"/>
          </p:nvPr>
        </p:nvSpPr>
        <p:spPr/>
        <p:txBody>
          <a:bodyPr/>
          <a:lstStyle/>
          <a:p>
            <a:r>
              <a:rPr lang="en-US" dirty="0"/>
              <a:t>Introductory Python Syntax</a:t>
            </a:r>
          </a:p>
        </p:txBody>
      </p:sp>
      <p:pic>
        <p:nvPicPr>
          <p:cNvPr id="7" name="Content Placeholder 6">
            <a:extLst>
              <a:ext uri="{FF2B5EF4-FFF2-40B4-BE49-F238E27FC236}">
                <a16:creationId xmlns:a16="http://schemas.microsoft.com/office/drawing/2014/main" id="{1F8CDB0B-711C-F2F2-B646-754823D04403}"/>
              </a:ext>
            </a:extLst>
          </p:cNvPr>
          <p:cNvPicPr>
            <a:picLocks noGrp="1" noChangeAspect="1"/>
          </p:cNvPicPr>
          <p:nvPr>
            <p:ph idx="1"/>
          </p:nvPr>
        </p:nvPicPr>
        <p:blipFill>
          <a:blip r:embed="rId3"/>
          <a:stretch>
            <a:fillRect/>
          </a:stretch>
        </p:blipFill>
        <p:spPr>
          <a:xfrm>
            <a:off x="1371600" y="1143000"/>
            <a:ext cx="6030339" cy="4351338"/>
          </a:xfrm>
          <a:prstGeom prst="rect">
            <a:avLst/>
          </a:prstGeom>
        </p:spPr>
      </p:pic>
      <p:sp>
        <p:nvSpPr>
          <p:cNvPr id="4" name="Slide Number Placeholder 3">
            <a:extLst>
              <a:ext uri="{FF2B5EF4-FFF2-40B4-BE49-F238E27FC236}">
                <a16:creationId xmlns:a16="http://schemas.microsoft.com/office/drawing/2014/main" id="{AED70D4E-3F55-0BEE-1EF5-9BE510FDF369}"/>
              </a:ext>
            </a:extLst>
          </p:cNvPr>
          <p:cNvSpPr>
            <a:spLocks noGrp="1"/>
          </p:cNvSpPr>
          <p:nvPr>
            <p:ph type="sldNum" sz="quarter" idx="12"/>
          </p:nvPr>
        </p:nvSpPr>
        <p:spPr/>
        <p:txBody>
          <a:bodyPr/>
          <a:lstStyle/>
          <a:p>
            <a:fld id="{48F63A3B-78C7-47BE-AE5E-E10140E04643}" type="slidenum">
              <a:rPr lang="en-US" smtClean="0"/>
              <a:t>10</a:t>
            </a:fld>
            <a:endParaRPr lang="en-US" dirty="0"/>
          </a:p>
        </p:txBody>
      </p:sp>
    </p:spTree>
    <p:extLst>
      <p:ext uri="{BB962C8B-B14F-4D97-AF65-F5344CB8AC3E}">
        <p14:creationId xmlns:p14="http://schemas.microsoft.com/office/powerpoint/2010/main" val="2316744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0859-2F85-B97C-0A1D-61D7C34AF464}"/>
              </a:ext>
            </a:extLst>
          </p:cNvPr>
          <p:cNvSpPr>
            <a:spLocks noGrp="1"/>
          </p:cNvSpPr>
          <p:nvPr>
            <p:ph type="title"/>
          </p:nvPr>
        </p:nvSpPr>
        <p:spPr/>
        <p:txBody>
          <a:bodyPr/>
          <a:lstStyle/>
          <a:p>
            <a:r>
              <a:rPr lang="en-US" dirty="0"/>
              <a:t>Importing se-lib</a:t>
            </a:r>
          </a:p>
        </p:txBody>
      </p:sp>
      <p:sp>
        <p:nvSpPr>
          <p:cNvPr id="3" name="Content Placeholder 2">
            <a:extLst>
              <a:ext uri="{FF2B5EF4-FFF2-40B4-BE49-F238E27FC236}">
                <a16:creationId xmlns:a16="http://schemas.microsoft.com/office/drawing/2014/main" id="{04C14E4B-5A89-0313-1A4B-7D44781C3FF8}"/>
              </a:ext>
            </a:extLst>
          </p:cNvPr>
          <p:cNvSpPr>
            <a:spLocks noGrp="1"/>
          </p:cNvSpPr>
          <p:nvPr>
            <p:ph idx="1"/>
          </p:nvPr>
        </p:nvSpPr>
        <p:spPr>
          <a:xfrm>
            <a:off x="628650" y="1459706"/>
            <a:ext cx="7886700" cy="4351338"/>
          </a:xfrm>
        </p:spPr>
        <p:txBody>
          <a:bodyPr>
            <a:noAutofit/>
          </a:bodyPr>
          <a:lstStyle/>
          <a:p>
            <a:r>
              <a:rPr lang="en-US" sz="1600" dirty="0"/>
              <a:t>The keyword </a:t>
            </a:r>
            <a:r>
              <a:rPr lang="en-US" sz="1600" dirty="0">
                <a:solidFill>
                  <a:srgbClr val="0000FF"/>
                </a:solidFill>
                <a:highlight>
                  <a:srgbClr val="C0C0C0"/>
                </a:highlight>
              </a:rPr>
              <a:t>import</a:t>
            </a:r>
            <a:r>
              <a:rPr lang="en-US" sz="1600" dirty="0"/>
              <a:t> imports a module into the current namespace and makes available its contained functions and classes:</a:t>
            </a:r>
          </a:p>
          <a:p>
            <a:pPr marL="0" indent="0">
              <a:buNone/>
            </a:pPr>
            <a:endParaRPr lang="en-US" sz="1600" dirty="0"/>
          </a:p>
          <a:p>
            <a:r>
              <a:rPr lang="en-US" sz="1600" dirty="0"/>
              <a:t>Recommended convention is to rename </a:t>
            </a:r>
            <a:r>
              <a:rPr lang="en-US" sz="1600" dirty="0" err="1"/>
              <a:t>selib</a:t>
            </a:r>
            <a:r>
              <a:rPr lang="en-US" sz="1600" dirty="0"/>
              <a:t> to “se” namespace as typically done with popular Python packages:</a:t>
            </a:r>
          </a:p>
          <a:p>
            <a:endParaRPr lang="en-US" sz="1600" dirty="0"/>
          </a:p>
          <a:p>
            <a:endParaRPr lang="en-US" sz="1600" dirty="0"/>
          </a:p>
          <a:p>
            <a:pPr marL="0" indent="0">
              <a:buNone/>
            </a:pPr>
            <a:endParaRPr lang="en-US" sz="1600" dirty="0"/>
          </a:p>
          <a:p>
            <a:pPr marL="0" indent="0">
              <a:buNone/>
            </a:pPr>
            <a:endParaRPr lang="en-US" sz="1600" dirty="0"/>
          </a:p>
          <a:p>
            <a:r>
              <a:rPr lang="en-US" sz="1600" dirty="0"/>
              <a:t>Similarly,</a:t>
            </a:r>
            <a:r>
              <a:rPr lang="en-US" sz="1600" dirty="0">
                <a:solidFill>
                  <a:srgbClr val="0000FF"/>
                </a:solidFill>
              </a:rPr>
              <a:t> </a:t>
            </a:r>
            <a:r>
              <a:rPr lang="en-US" sz="1600" dirty="0">
                <a:solidFill>
                  <a:srgbClr val="0000FF"/>
                </a:solidFill>
                <a:highlight>
                  <a:srgbClr val="C0C0C0"/>
                </a:highlight>
              </a:rPr>
              <a:t>from</a:t>
            </a:r>
            <a:r>
              <a:rPr lang="en-US" sz="1600" dirty="0"/>
              <a:t> imports a specific module or object from a module</a:t>
            </a:r>
          </a:p>
          <a:p>
            <a:r>
              <a:rPr lang="en-US" sz="1600" dirty="0"/>
              <a:t>For conciseness and simplicity, this tutorial also shows functions calls with no </a:t>
            </a:r>
            <a:r>
              <a:rPr lang="en-US" sz="1600" dirty="0" err="1"/>
              <a:t>selib</a:t>
            </a:r>
            <a:r>
              <a:rPr lang="en-US" sz="1600" dirty="0"/>
              <a:t> prefix when importing all functions this way: </a:t>
            </a:r>
          </a:p>
          <a:p>
            <a:endParaRPr lang="en-US" sz="1600" dirty="0"/>
          </a:p>
        </p:txBody>
      </p:sp>
      <p:sp>
        <p:nvSpPr>
          <p:cNvPr id="4" name="Slide Number Placeholder 3">
            <a:extLst>
              <a:ext uri="{FF2B5EF4-FFF2-40B4-BE49-F238E27FC236}">
                <a16:creationId xmlns:a16="http://schemas.microsoft.com/office/drawing/2014/main" id="{B27914D5-E475-4EFA-75EA-AA629DAF54D0}"/>
              </a:ext>
            </a:extLst>
          </p:cNvPr>
          <p:cNvSpPr>
            <a:spLocks noGrp="1"/>
          </p:cNvSpPr>
          <p:nvPr>
            <p:ph type="sldNum" sz="quarter" idx="12"/>
          </p:nvPr>
        </p:nvSpPr>
        <p:spPr/>
        <p:txBody>
          <a:bodyPr/>
          <a:lstStyle/>
          <a:p>
            <a:fld id="{48F63A3B-78C7-47BE-AE5E-E10140E04643}" type="slidenum">
              <a:rPr lang="en-US" smtClean="0"/>
              <a:t>11</a:t>
            </a:fld>
            <a:endParaRPr lang="en-US" dirty="0"/>
          </a:p>
        </p:txBody>
      </p:sp>
      <p:pic>
        <p:nvPicPr>
          <p:cNvPr id="6" name="Picture 5">
            <a:extLst>
              <a:ext uri="{FF2B5EF4-FFF2-40B4-BE49-F238E27FC236}">
                <a16:creationId xmlns:a16="http://schemas.microsoft.com/office/drawing/2014/main" id="{ACC0DBC0-52E6-4029-7CA9-834F2EB98010}"/>
              </a:ext>
            </a:extLst>
          </p:cNvPr>
          <p:cNvPicPr>
            <a:picLocks noChangeAspect="1"/>
          </p:cNvPicPr>
          <p:nvPr/>
        </p:nvPicPr>
        <p:blipFill>
          <a:blip r:embed="rId3"/>
          <a:stretch>
            <a:fillRect/>
          </a:stretch>
        </p:blipFill>
        <p:spPr>
          <a:xfrm>
            <a:off x="937133" y="2941955"/>
            <a:ext cx="4258310" cy="1386840"/>
          </a:xfrm>
          <a:prstGeom prst="rect">
            <a:avLst/>
          </a:prstGeom>
        </p:spPr>
      </p:pic>
      <p:pic>
        <p:nvPicPr>
          <p:cNvPr id="8" name="Picture 7">
            <a:extLst>
              <a:ext uri="{FF2B5EF4-FFF2-40B4-BE49-F238E27FC236}">
                <a16:creationId xmlns:a16="http://schemas.microsoft.com/office/drawing/2014/main" id="{4C71E81E-744E-A04C-F1FD-AA2C287DD5D1}"/>
              </a:ext>
            </a:extLst>
          </p:cNvPr>
          <p:cNvPicPr>
            <a:picLocks noChangeAspect="1"/>
          </p:cNvPicPr>
          <p:nvPr/>
        </p:nvPicPr>
        <p:blipFill>
          <a:blip r:embed="rId4"/>
          <a:stretch>
            <a:fillRect/>
          </a:stretch>
        </p:blipFill>
        <p:spPr>
          <a:xfrm>
            <a:off x="993648" y="2057400"/>
            <a:ext cx="6951980" cy="355600"/>
          </a:xfrm>
          <a:prstGeom prst="rect">
            <a:avLst/>
          </a:prstGeom>
        </p:spPr>
      </p:pic>
      <p:pic>
        <p:nvPicPr>
          <p:cNvPr id="9" name="Picture 8">
            <a:extLst>
              <a:ext uri="{FF2B5EF4-FFF2-40B4-BE49-F238E27FC236}">
                <a16:creationId xmlns:a16="http://schemas.microsoft.com/office/drawing/2014/main" id="{C647BE00-7ED6-44E8-8F13-956273309996}"/>
              </a:ext>
            </a:extLst>
          </p:cNvPr>
          <p:cNvPicPr>
            <a:picLocks noChangeAspect="1"/>
          </p:cNvPicPr>
          <p:nvPr/>
        </p:nvPicPr>
        <p:blipFill>
          <a:blip r:embed="rId5"/>
          <a:stretch>
            <a:fillRect/>
          </a:stretch>
        </p:blipFill>
        <p:spPr>
          <a:xfrm>
            <a:off x="957072" y="5211604"/>
            <a:ext cx="3058160" cy="373380"/>
          </a:xfrm>
          <a:prstGeom prst="rect">
            <a:avLst/>
          </a:prstGeom>
        </p:spPr>
      </p:pic>
    </p:spTree>
    <p:extLst>
      <p:ext uri="{BB962C8B-B14F-4D97-AF65-F5344CB8AC3E}">
        <p14:creationId xmlns:p14="http://schemas.microsoft.com/office/powerpoint/2010/main" val="3265533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C304A-D993-3006-20A6-1BC5A4732BFA}"/>
              </a:ext>
            </a:extLst>
          </p:cNvPr>
          <p:cNvSpPr>
            <a:spLocks noGrp="1"/>
          </p:cNvSpPr>
          <p:nvPr>
            <p:ph type="title"/>
          </p:nvPr>
        </p:nvSpPr>
        <p:spPr/>
        <p:txBody>
          <a:bodyPr>
            <a:normAutofit/>
          </a:bodyPr>
          <a:lstStyle/>
          <a:p>
            <a:r>
              <a:rPr lang="en-US" dirty="0"/>
              <a:t>Function Call Options</a:t>
            </a:r>
          </a:p>
        </p:txBody>
      </p:sp>
      <p:sp>
        <p:nvSpPr>
          <p:cNvPr id="3" name="Content Placeholder 2">
            <a:extLst>
              <a:ext uri="{FF2B5EF4-FFF2-40B4-BE49-F238E27FC236}">
                <a16:creationId xmlns:a16="http://schemas.microsoft.com/office/drawing/2014/main" id="{704E0F73-12C0-6319-88BF-1E3917B3C554}"/>
              </a:ext>
            </a:extLst>
          </p:cNvPr>
          <p:cNvSpPr>
            <a:spLocks noGrp="1"/>
          </p:cNvSpPr>
          <p:nvPr>
            <p:ph idx="1"/>
          </p:nvPr>
        </p:nvSpPr>
        <p:spPr>
          <a:xfrm>
            <a:off x="457199" y="1825625"/>
            <a:ext cx="4876801" cy="4351338"/>
          </a:xfrm>
        </p:spPr>
        <p:txBody>
          <a:bodyPr>
            <a:normAutofit fontScale="85000" lnSpcReduction="20000"/>
          </a:bodyPr>
          <a:lstStyle/>
          <a:p>
            <a:r>
              <a:rPr lang="en-US" sz="2900" dirty="0"/>
              <a:t>Function call prefix options depend on import usage.</a:t>
            </a:r>
          </a:p>
          <a:p>
            <a:r>
              <a:rPr lang="en-US" sz="2900" dirty="0"/>
              <a:t>Can provide function inputs with or without argument keywords.</a:t>
            </a:r>
          </a:p>
          <a:p>
            <a:pPr lvl="1"/>
            <a:r>
              <a:rPr lang="en-US" sz="2300" dirty="0"/>
              <a:t>Must be in correct order with no keywords</a:t>
            </a:r>
          </a:p>
          <a:p>
            <a:pPr lvl="1"/>
            <a:endParaRPr lang="en-US" dirty="0"/>
          </a:p>
          <a:p>
            <a:pPr marL="457200" lvl="1" indent="0">
              <a:buNone/>
            </a:pPr>
            <a:endParaRPr lang="en-US" dirty="0"/>
          </a:p>
          <a:p>
            <a:pPr lvl="1"/>
            <a:r>
              <a:rPr lang="en-US" sz="2300" dirty="0"/>
              <a:t>When using keywords the order doesn’t matter</a:t>
            </a:r>
          </a:p>
          <a:p>
            <a:pPr lvl="1"/>
            <a:endParaRPr lang="en-US" dirty="0"/>
          </a:p>
          <a:p>
            <a:pPr marL="0" indent="0">
              <a:buNone/>
            </a:pPr>
            <a:endParaRPr lang="en-US" dirty="0"/>
          </a:p>
          <a:p>
            <a:r>
              <a:rPr lang="en-US" dirty="0"/>
              <a:t>Many functions have optional arguments.</a:t>
            </a:r>
          </a:p>
        </p:txBody>
      </p:sp>
      <p:sp>
        <p:nvSpPr>
          <p:cNvPr id="4" name="Slide Number Placeholder 3">
            <a:extLst>
              <a:ext uri="{FF2B5EF4-FFF2-40B4-BE49-F238E27FC236}">
                <a16:creationId xmlns:a16="http://schemas.microsoft.com/office/drawing/2014/main" id="{7FCDAB4D-4031-BC7C-902F-50E5EA40E530}"/>
              </a:ext>
            </a:extLst>
          </p:cNvPr>
          <p:cNvSpPr>
            <a:spLocks noGrp="1"/>
          </p:cNvSpPr>
          <p:nvPr>
            <p:ph type="sldNum" sz="quarter" idx="12"/>
          </p:nvPr>
        </p:nvSpPr>
        <p:spPr/>
        <p:txBody>
          <a:bodyPr/>
          <a:lstStyle/>
          <a:p>
            <a:fld id="{48F63A3B-78C7-47BE-AE5E-E10140E04643}" type="slidenum">
              <a:rPr lang="en-US" smtClean="0"/>
              <a:t>12</a:t>
            </a:fld>
            <a:endParaRPr lang="en-US" dirty="0"/>
          </a:p>
        </p:txBody>
      </p:sp>
      <p:pic>
        <p:nvPicPr>
          <p:cNvPr id="6" name="Picture 5">
            <a:extLst>
              <a:ext uri="{FF2B5EF4-FFF2-40B4-BE49-F238E27FC236}">
                <a16:creationId xmlns:a16="http://schemas.microsoft.com/office/drawing/2014/main" id="{50645ABA-7BDF-B630-B08C-6E4DC7B5389D}"/>
              </a:ext>
            </a:extLst>
          </p:cNvPr>
          <p:cNvPicPr>
            <a:picLocks noChangeAspect="1"/>
          </p:cNvPicPr>
          <p:nvPr/>
        </p:nvPicPr>
        <p:blipFill>
          <a:blip r:embed="rId3"/>
          <a:stretch>
            <a:fillRect/>
          </a:stretch>
        </p:blipFill>
        <p:spPr>
          <a:xfrm>
            <a:off x="685800" y="3643567"/>
            <a:ext cx="2871470" cy="364490"/>
          </a:xfrm>
          <a:prstGeom prst="rect">
            <a:avLst/>
          </a:prstGeom>
        </p:spPr>
      </p:pic>
      <p:pic>
        <p:nvPicPr>
          <p:cNvPr id="7" name="Picture 6">
            <a:extLst>
              <a:ext uri="{FF2B5EF4-FFF2-40B4-BE49-F238E27FC236}">
                <a16:creationId xmlns:a16="http://schemas.microsoft.com/office/drawing/2014/main" id="{75AE22A0-A879-CA9A-8AB7-B370C1CB34A0}"/>
              </a:ext>
            </a:extLst>
          </p:cNvPr>
          <p:cNvPicPr>
            <a:picLocks noChangeAspect="1"/>
          </p:cNvPicPr>
          <p:nvPr/>
        </p:nvPicPr>
        <p:blipFill>
          <a:blip r:embed="rId4"/>
          <a:stretch>
            <a:fillRect/>
          </a:stretch>
        </p:blipFill>
        <p:spPr>
          <a:xfrm>
            <a:off x="609600" y="4645914"/>
            <a:ext cx="4942840" cy="595630"/>
          </a:xfrm>
          <a:prstGeom prst="rect">
            <a:avLst/>
          </a:prstGeom>
        </p:spPr>
      </p:pic>
      <p:sp>
        <p:nvSpPr>
          <p:cNvPr id="10" name="Content Placeholder 2">
            <a:extLst>
              <a:ext uri="{FF2B5EF4-FFF2-40B4-BE49-F238E27FC236}">
                <a16:creationId xmlns:a16="http://schemas.microsoft.com/office/drawing/2014/main" id="{89E8DAB0-5080-8A59-78E6-1C527F2EBEC2}"/>
              </a:ext>
            </a:extLst>
          </p:cNvPr>
          <p:cNvSpPr txBox="1">
            <a:spLocks/>
          </p:cNvSpPr>
          <p:nvPr/>
        </p:nvSpPr>
        <p:spPr>
          <a:xfrm>
            <a:off x="6705600" y="1515110"/>
            <a:ext cx="2270760" cy="42926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API</a:t>
            </a:r>
          </a:p>
        </p:txBody>
      </p:sp>
      <p:pic>
        <p:nvPicPr>
          <p:cNvPr id="12" name="Picture 11">
            <a:extLst>
              <a:ext uri="{FF2B5EF4-FFF2-40B4-BE49-F238E27FC236}">
                <a16:creationId xmlns:a16="http://schemas.microsoft.com/office/drawing/2014/main" id="{69551D71-8412-9CF8-CBA2-85BD7A4C0EC0}"/>
              </a:ext>
            </a:extLst>
          </p:cNvPr>
          <p:cNvPicPr>
            <a:picLocks noChangeAspect="1"/>
          </p:cNvPicPr>
          <p:nvPr/>
        </p:nvPicPr>
        <p:blipFill>
          <a:blip r:embed="rId5"/>
          <a:stretch>
            <a:fillRect/>
          </a:stretch>
        </p:blipFill>
        <p:spPr>
          <a:xfrm>
            <a:off x="5686553" y="1981200"/>
            <a:ext cx="4089400" cy="2637491"/>
          </a:xfrm>
          <a:prstGeom prst="rect">
            <a:avLst/>
          </a:prstGeom>
        </p:spPr>
      </p:pic>
    </p:spTree>
    <p:extLst>
      <p:ext uri="{BB962C8B-B14F-4D97-AF65-F5344CB8AC3E}">
        <p14:creationId xmlns:p14="http://schemas.microsoft.com/office/powerpoint/2010/main" val="1816866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84127-094C-1F54-6DB5-7FAEA785B947}"/>
              </a:ext>
            </a:extLst>
          </p:cNvPr>
          <p:cNvSpPr>
            <a:spLocks noGrp="1"/>
          </p:cNvSpPr>
          <p:nvPr>
            <p:ph type="title"/>
          </p:nvPr>
        </p:nvSpPr>
        <p:spPr/>
        <p:txBody>
          <a:bodyPr/>
          <a:lstStyle/>
          <a:p>
            <a:r>
              <a:rPr lang="en-US" dirty="0"/>
              <a:t>Function Call Syntax</a:t>
            </a:r>
          </a:p>
        </p:txBody>
      </p:sp>
      <p:sp>
        <p:nvSpPr>
          <p:cNvPr id="3" name="Content Placeholder 2">
            <a:extLst>
              <a:ext uri="{FF2B5EF4-FFF2-40B4-BE49-F238E27FC236}">
                <a16:creationId xmlns:a16="http://schemas.microsoft.com/office/drawing/2014/main" id="{8D064760-EF26-E76F-F266-A4122A3F1DB5}"/>
              </a:ext>
            </a:extLst>
          </p:cNvPr>
          <p:cNvSpPr>
            <a:spLocks noGrp="1"/>
          </p:cNvSpPr>
          <p:nvPr>
            <p:ph idx="1"/>
          </p:nvPr>
        </p:nvSpPr>
        <p:spPr/>
        <p:txBody>
          <a:bodyPr>
            <a:normAutofit fontScale="77500" lnSpcReduction="20000"/>
          </a:bodyPr>
          <a:lstStyle/>
          <a:p>
            <a:r>
              <a:rPr lang="en-US" dirty="0"/>
              <a:t>Some inputs are tuples which are similar to lists but enclosed in parentheses.</a:t>
            </a:r>
          </a:p>
          <a:p>
            <a:r>
              <a:rPr lang="en-US" dirty="0"/>
              <a:t>Lists vs. Tuples in se-lib function calls</a:t>
            </a:r>
          </a:p>
          <a:p>
            <a:pPr lvl="1"/>
            <a:r>
              <a:rPr lang="en-US" dirty="0"/>
              <a:t>Lists are used for generalized data structures of variable length.  E.g., indeterminate number of unordered use cases:</a:t>
            </a:r>
          </a:p>
          <a:p>
            <a:pPr lvl="1"/>
            <a:endParaRPr lang="en-US" dirty="0"/>
          </a:p>
          <a:p>
            <a:pPr lvl="1"/>
            <a:endParaRPr lang="en-US" dirty="0"/>
          </a:p>
          <a:p>
            <a:pPr lvl="1"/>
            <a:r>
              <a:rPr lang="en-US" dirty="0"/>
              <a:t>Tuples used for inputs with fixed number of elements where the order matters.  </a:t>
            </a:r>
            <a:br>
              <a:rPr lang="en-US" dirty="0"/>
            </a:br>
            <a:r>
              <a:rPr lang="en-US" dirty="0"/>
              <a:t>E.g., (actor, use case) for each use case interaction:</a:t>
            </a:r>
          </a:p>
          <a:p>
            <a:pPr lvl="1"/>
            <a:endParaRPr lang="en-US" dirty="0"/>
          </a:p>
          <a:p>
            <a:pPr marL="457200" lvl="1" indent="0">
              <a:buNone/>
            </a:pPr>
            <a:endParaRPr lang="en-US" dirty="0"/>
          </a:p>
          <a:p>
            <a:pPr marL="457200" lvl="1" indent="0">
              <a:buNone/>
            </a:pPr>
            <a:r>
              <a:rPr lang="en-US" dirty="0"/>
              <a:t>     (element name, icon) for each actor:</a:t>
            </a:r>
          </a:p>
          <a:p>
            <a:pPr lvl="1"/>
            <a:endParaRPr lang="en-US" dirty="0"/>
          </a:p>
          <a:p>
            <a:pPr marL="457200" lvl="1" indent="0">
              <a:buNone/>
            </a:pPr>
            <a:endParaRPr lang="en-US" dirty="0"/>
          </a:p>
          <a:p>
            <a:r>
              <a:rPr lang="en-US" dirty="0"/>
              <a:t>Can avoid above considerations by modifying provided examples.</a:t>
            </a:r>
          </a:p>
        </p:txBody>
      </p:sp>
      <p:sp>
        <p:nvSpPr>
          <p:cNvPr id="4" name="Slide Number Placeholder 3">
            <a:extLst>
              <a:ext uri="{FF2B5EF4-FFF2-40B4-BE49-F238E27FC236}">
                <a16:creationId xmlns:a16="http://schemas.microsoft.com/office/drawing/2014/main" id="{7E16BBE0-800E-637B-1B1E-68BD317E1301}"/>
              </a:ext>
            </a:extLst>
          </p:cNvPr>
          <p:cNvSpPr>
            <a:spLocks noGrp="1"/>
          </p:cNvSpPr>
          <p:nvPr>
            <p:ph type="sldNum" sz="quarter" idx="12"/>
          </p:nvPr>
        </p:nvSpPr>
        <p:spPr/>
        <p:txBody>
          <a:bodyPr/>
          <a:lstStyle/>
          <a:p>
            <a:fld id="{48F63A3B-78C7-47BE-AE5E-E10140E04643}" type="slidenum">
              <a:rPr lang="en-US" smtClean="0"/>
              <a:t>13</a:t>
            </a:fld>
            <a:endParaRPr lang="en-US" dirty="0"/>
          </a:p>
        </p:txBody>
      </p:sp>
      <p:pic>
        <p:nvPicPr>
          <p:cNvPr id="5" name="Picture 4">
            <a:extLst>
              <a:ext uri="{FF2B5EF4-FFF2-40B4-BE49-F238E27FC236}">
                <a16:creationId xmlns:a16="http://schemas.microsoft.com/office/drawing/2014/main" id="{AFF26EC4-F41C-6D17-ADF7-0ED607D62929}"/>
              </a:ext>
            </a:extLst>
          </p:cNvPr>
          <p:cNvPicPr>
            <a:picLocks noChangeAspect="1"/>
          </p:cNvPicPr>
          <p:nvPr/>
        </p:nvPicPr>
        <p:blipFill>
          <a:blip r:embed="rId3"/>
          <a:stretch>
            <a:fillRect/>
          </a:stretch>
        </p:blipFill>
        <p:spPr>
          <a:xfrm>
            <a:off x="1263024" y="5334000"/>
            <a:ext cx="5899776" cy="288576"/>
          </a:xfrm>
          <a:prstGeom prst="rect">
            <a:avLst/>
          </a:prstGeom>
        </p:spPr>
      </p:pic>
      <p:pic>
        <p:nvPicPr>
          <p:cNvPr id="6" name="Picture 5">
            <a:extLst>
              <a:ext uri="{FF2B5EF4-FFF2-40B4-BE49-F238E27FC236}">
                <a16:creationId xmlns:a16="http://schemas.microsoft.com/office/drawing/2014/main" id="{FEC020D5-5010-EA68-07E7-E21B55A8627D}"/>
              </a:ext>
            </a:extLst>
          </p:cNvPr>
          <p:cNvPicPr>
            <a:picLocks noChangeAspect="1"/>
          </p:cNvPicPr>
          <p:nvPr/>
        </p:nvPicPr>
        <p:blipFill>
          <a:blip r:embed="rId4"/>
          <a:stretch>
            <a:fillRect/>
          </a:stretch>
        </p:blipFill>
        <p:spPr>
          <a:xfrm>
            <a:off x="1295400" y="4475489"/>
            <a:ext cx="7772400" cy="256110"/>
          </a:xfrm>
          <a:prstGeom prst="rect">
            <a:avLst/>
          </a:prstGeom>
        </p:spPr>
      </p:pic>
      <p:pic>
        <p:nvPicPr>
          <p:cNvPr id="7" name="Picture 6">
            <a:extLst>
              <a:ext uri="{FF2B5EF4-FFF2-40B4-BE49-F238E27FC236}">
                <a16:creationId xmlns:a16="http://schemas.microsoft.com/office/drawing/2014/main" id="{F63F6E2B-C834-532D-786A-6ADE725FF980}"/>
              </a:ext>
            </a:extLst>
          </p:cNvPr>
          <p:cNvPicPr>
            <a:picLocks noChangeAspect="1"/>
          </p:cNvPicPr>
          <p:nvPr/>
        </p:nvPicPr>
        <p:blipFill>
          <a:blip r:embed="rId5"/>
          <a:stretch>
            <a:fillRect/>
          </a:stretch>
        </p:blipFill>
        <p:spPr>
          <a:xfrm>
            <a:off x="1447800" y="3331810"/>
            <a:ext cx="5899776" cy="245337"/>
          </a:xfrm>
          <a:prstGeom prst="rect">
            <a:avLst/>
          </a:prstGeom>
        </p:spPr>
      </p:pic>
    </p:spTree>
    <p:extLst>
      <p:ext uri="{BB962C8B-B14F-4D97-AF65-F5344CB8AC3E}">
        <p14:creationId xmlns:p14="http://schemas.microsoft.com/office/powerpoint/2010/main" val="1429085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85F67-57F2-2542-CFA7-C9C768D5DA7F}"/>
              </a:ext>
            </a:extLst>
          </p:cNvPr>
          <p:cNvSpPr>
            <a:spLocks noGrp="1"/>
          </p:cNvSpPr>
          <p:nvPr>
            <p:ph type="title"/>
          </p:nvPr>
        </p:nvSpPr>
        <p:spPr/>
        <p:txBody>
          <a:bodyPr/>
          <a:lstStyle/>
          <a:p>
            <a:r>
              <a:rPr lang="en-US" dirty="0"/>
              <a:t>Help</a:t>
            </a:r>
          </a:p>
        </p:txBody>
      </p:sp>
      <p:sp>
        <p:nvSpPr>
          <p:cNvPr id="3" name="Content Placeholder 2">
            <a:extLst>
              <a:ext uri="{FF2B5EF4-FFF2-40B4-BE49-F238E27FC236}">
                <a16:creationId xmlns:a16="http://schemas.microsoft.com/office/drawing/2014/main" id="{2D7A4223-5F6A-813A-5A6A-23BA2C99C7ED}"/>
              </a:ext>
            </a:extLst>
          </p:cNvPr>
          <p:cNvSpPr>
            <a:spLocks noGrp="1"/>
          </p:cNvSpPr>
          <p:nvPr>
            <p:ph idx="1"/>
          </p:nvPr>
        </p:nvSpPr>
        <p:spPr>
          <a:xfrm>
            <a:off x="628650" y="1447800"/>
            <a:ext cx="3714750" cy="3733800"/>
          </a:xfrm>
        </p:spPr>
        <p:txBody>
          <a:bodyPr>
            <a:normAutofit/>
          </a:bodyPr>
          <a:lstStyle/>
          <a:p>
            <a:r>
              <a:rPr lang="en-US" sz="1600" b="0" i="0" dirty="0">
                <a:solidFill>
                  <a:srgbClr val="212121"/>
                </a:solidFill>
                <a:effectLst/>
                <a:latin typeface="Roboto" panose="02000000000000000000" pitchFamily="2" charset="0"/>
              </a:rPr>
              <a:t>See the </a:t>
            </a:r>
            <a:r>
              <a:rPr lang="en-US" sz="1600" b="0" i="0" dirty="0">
                <a:effectLst/>
                <a:latin typeface="Roboto" panose="02000000000000000000" pitchFamily="2" charset="0"/>
                <a:hlinkClick r:id="rId3" tooltip="API Function Reference"/>
              </a:rPr>
              <a:t>API Function Reference</a:t>
            </a:r>
            <a:r>
              <a:rPr lang="en-US" sz="1600" b="0" i="0" dirty="0">
                <a:solidFill>
                  <a:srgbClr val="212121"/>
                </a:solidFill>
                <a:effectLst/>
                <a:latin typeface="Roboto" panose="02000000000000000000" pitchFamily="2" charset="0"/>
              </a:rPr>
              <a:t> for full documentation on the se-lib function calls.</a:t>
            </a:r>
          </a:p>
          <a:p>
            <a:r>
              <a:rPr lang="en-US" sz="1600" dirty="0"/>
              <a:t>Can use the Python __doc__ method to get documentation for any function:</a:t>
            </a:r>
          </a:p>
          <a:p>
            <a:endParaRPr lang="en-US" sz="2000" dirty="0"/>
          </a:p>
          <a:p>
            <a:endParaRPr lang="en-US" sz="2000" dirty="0"/>
          </a:p>
          <a:p>
            <a:endParaRPr lang="en-US" sz="2000" dirty="0"/>
          </a:p>
          <a:p>
            <a:endParaRPr lang="en-US" sz="2000" dirty="0"/>
          </a:p>
          <a:p>
            <a:endParaRPr lang="en-US" sz="2000" dirty="0"/>
          </a:p>
          <a:p>
            <a:pPr marL="0" indent="0">
              <a:buNone/>
            </a:pPr>
            <a:endParaRPr lang="en-US" sz="2000" dirty="0"/>
          </a:p>
          <a:p>
            <a:endParaRPr lang="en-US" sz="2000" dirty="0"/>
          </a:p>
          <a:p>
            <a:endParaRPr lang="en-US" sz="2000" dirty="0"/>
          </a:p>
          <a:p>
            <a:endParaRPr lang="en-US" dirty="0"/>
          </a:p>
        </p:txBody>
      </p:sp>
      <p:sp>
        <p:nvSpPr>
          <p:cNvPr id="4" name="Slide Number Placeholder 3">
            <a:extLst>
              <a:ext uri="{FF2B5EF4-FFF2-40B4-BE49-F238E27FC236}">
                <a16:creationId xmlns:a16="http://schemas.microsoft.com/office/drawing/2014/main" id="{71D7A5C5-5AE6-AE8F-1AA6-531E93AB36E7}"/>
              </a:ext>
            </a:extLst>
          </p:cNvPr>
          <p:cNvSpPr>
            <a:spLocks noGrp="1"/>
          </p:cNvSpPr>
          <p:nvPr>
            <p:ph type="sldNum" sz="quarter" idx="12"/>
          </p:nvPr>
        </p:nvSpPr>
        <p:spPr/>
        <p:txBody>
          <a:bodyPr/>
          <a:lstStyle/>
          <a:p>
            <a:fld id="{48F63A3B-78C7-47BE-AE5E-E10140E04643}" type="slidenum">
              <a:rPr lang="en-US" smtClean="0"/>
              <a:t>14</a:t>
            </a:fld>
            <a:endParaRPr lang="en-US" dirty="0"/>
          </a:p>
        </p:txBody>
      </p:sp>
      <p:pic>
        <p:nvPicPr>
          <p:cNvPr id="8" name="Picture 7">
            <a:extLst>
              <a:ext uri="{FF2B5EF4-FFF2-40B4-BE49-F238E27FC236}">
                <a16:creationId xmlns:a16="http://schemas.microsoft.com/office/drawing/2014/main" id="{8B26B669-A4EC-9F9D-7331-18BDA7641342}"/>
              </a:ext>
            </a:extLst>
          </p:cNvPr>
          <p:cNvPicPr>
            <a:picLocks noChangeAspect="1"/>
          </p:cNvPicPr>
          <p:nvPr/>
        </p:nvPicPr>
        <p:blipFill>
          <a:blip r:embed="rId4"/>
          <a:stretch>
            <a:fillRect/>
          </a:stretch>
        </p:blipFill>
        <p:spPr>
          <a:xfrm>
            <a:off x="4861399" y="2038641"/>
            <a:ext cx="3905250" cy="1843072"/>
          </a:xfrm>
          <a:prstGeom prst="rect">
            <a:avLst/>
          </a:prstGeom>
        </p:spPr>
      </p:pic>
      <p:sp>
        <p:nvSpPr>
          <p:cNvPr id="9" name="Content Placeholder 2">
            <a:extLst>
              <a:ext uri="{FF2B5EF4-FFF2-40B4-BE49-F238E27FC236}">
                <a16:creationId xmlns:a16="http://schemas.microsoft.com/office/drawing/2014/main" id="{4FD4E5AA-A480-DAA8-9BCE-FA3598BA71D3}"/>
              </a:ext>
            </a:extLst>
          </p:cNvPr>
          <p:cNvSpPr txBox="1">
            <a:spLocks/>
          </p:cNvSpPr>
          <p:nvPr/>
        </p:nvSpPr>
        <p:spPr>
          <a:xfrm>
            <a:off x="4632799" y="1498310"/>
            <a:ext cx="3714750" cy="373380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dirty="0"/>
              <a:t>Context sensitive help in tools when hovering over function statement:</a:t>
            </a:r>
          </a:p>
          <a:p>
            <a:endParaRPr lang="en-US" sz="1700" dirty="0"/>
          </a:p>
          <a:p>
            <a:endParaRPr lang="en-US" sz="1700" dirty="0"/>
          </a:p>
          <a:p>
            <a:endParaRPr lang="en-US" sz="1700" dirty="0"/>
          </a:p>
          <a:p>
            <a:endParaRPr lang="en-US" sz="1700" dirty="0"/>
          </a:p>
          <a:p>
            <a:endParaRPr lang="en-US" sz="1700" dirty="0"/>
          </a:p>
          <a:p>
            <a:endParaRPr lang="en-US" sz="1700" dirty="0"/>
          </a:p>
          <a:p>
            <a:endParaRPr lang="en-US" sz="1700" dirty="0"/>
          </a:p>
          <a:p>
            <a:endParaRPr lang="en-US" sz="1700" dirty="0"/>
          </a:p>
          <a:p>
            <a:r>
              <a:rPr lang="en-US" sz="1700" dirty="0"/>
              <a:t>Online playground pages and notebooks contain help: </a:t>
            </a:r>
          </a:p>
          <a:p>
            <a:pPr lvl="1"/>
            <a:r>
              <a:rPr lang="en-US" sz="1600" dirty="0">
                <a:hlinkClick r:id="rId5"/>
              </a:rPr>
              <a:t>http://se-lib.org/online/discrete_event_modeling_demo.html</a:t>
            </a:r>
            <a:endParaRPr lang="en-US" sz="1600" dirty="0"/>
          </a:p>
          <a:p>
            <a:pPr lvl="1"/>
            <a:r>
              <a:rPr lang="en-US" sz="1600" dirty="0">
                <a:hlinkClick r:id="rId6"/>
              </a:rPr>
              <a:t>se-lib system dynamics examples</a:t>
            </a:r>
            <a:r>
              <a:rPr lang="en-US" sz="1600" dirty="0"/>
              <a:t> on Google </a:t>
            </a:r>
            <a:r>
              <a:rPr lang="en-US" sz="1600" dirty="0" err="1"/>
              <a:t>Colab</a:t>
            </a:r>
            <a:endParaRPr lang="en-US" sz="1600" dirty="0"/>
          </a:p>
          <a:p>
            <a:endParaRPr lang="en-US" sz="2000" dirty="0"/>
          </a:p>
          <a:p>
            <a:endParaRPr lang="en-US" sz="2000" dirty="0"/>
          </a:p>
          <a:p>
            <a:endParaRPr lang="en-US" sz="2000" dirty="0"/>
          </a:p>
          <a:p>
            <a:endParaRPr lang="en-US" dirty="0"/>
          </a:p>
        </p:txBody>
      </p:sp>
      <p:pic>
        <p:nvPicPr>
          <p:cNvPr id="10" name="Picture 9">
            <a:extLst>
              <a:ext uri="{FF2B5EF4-FFF2-40B4-BE49-F238E27FC236}">
                <a16:creationId xmlns:a16="http://schemas.microsoft.com/office/drawing/2014/main" id="{22E1A474-A384-F05A-43FC-6F311F0D8D81}"/>
              </a:ext>
            </a:extLst>
          </p:cNvPr>
          <p:cNvPicPr>
            <a:picLocks noChangeAspect="1"/>
          </p:cNvPicPr>
          <p:nvPr/>
        </p:nvPicPr>
        <p:blipFill>
          <a:blip r:embed="rId7"/>
          <a:stretch>
            <a:fillRect/>
          </a:stretch>
        </p:blipFill>
        <p:spPr>
          <a:xfrm>
            <a:off x="939698" y="2819400"/>
            <a:ext cx="3548402" cy="2667000"/>
          </a:xfrm>
          <a:prstGeom prst="rect">
            <a:avLst/>
          </a:prstGeom>
        </p:spPr>
      </p:pic>
    </p:spTree>
    <p:extLst>
      <p:ext uri="{BB962C8B-B14F-4D97-AF65-F5344CB8AC3E}">
        <p14:creationId xmlns:p14="http://schemas.microsoft.com/office/powerpoint/2010/main" val="3918780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CB3F1-50BB-A158-7CCD-C7F39AC4EBA0}"/>
              </a:ext>
            </a:extLst>
          </p:cNvPr>
          <p:cNvSpPr>
            <a:spLocks noGrp="1"/>
          </p:cNvSpPr>
          <p:nvPr>
            <p:ph type="title"/>
          </p:nvPr>
        </p:nvSpPr>
        <p:spPr/>
        <p:txBody>
          <a:bodyPr/>
          <a:lstStyle/>
          <a:p>
            <a:r>
              <a:rPr lang="en-US" dirty="0"/>
              <a:t>Examples</a:t>
            </a:r>
          </a:p>
        </p:txBody>
      </p:sp>
      <p:sp>
        <p:nvSpPr>
          <p:cNvPr id="3" name="Text Placeholder 2">
            <a:extLst>
              <a:ext uri="{FF2B5EF4-FFF2-40B4-BE49-F238E27FC236}">
                <a16:creationId xmlns:a16="http://schemas.microsoft.com/office/drawing/2014/main" id="{AB117F85-1692-61F8-0580-DDF6B441844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CBBD0A8-2965-0EC0-EA36-472BE5D16F6D}"/>
              </a:ext>
            </a:extLst>
          </p:cNvPr>
          <p:cNvSpPr>
            <a:spLocks noGrp="1"/>
          </p:cNvSpPr>
          <p:nvPr>
            <p:ph type="sldNum" sz="quarter" idx="12"/>
          </p:nvPr>
        </p:nvSpPr>
        <p:spPr/>
        <p:txBody>
          <a:bodyPr/>
          <a:lstStyle/>
          <a:p>
            <a:fld id="{48F63A3B-78C7-47BE-AE5E-E10140E04643}" type="slidenum">
              <a:rPr lang="en-US" smtClean="0"/>
              <a:t>15</a:t>
            </a:fld>
            <a:endParaRPr lang="en-US" dirty="0"/>
          </a:p>
        </p:txBody>
      </p:sp>
    </p:spTree>
    <p:extLst>
      <p:ext uri="{BB962C8B-B14F-4D97-AF65-F5344CB8AC3E}">
        <p14:creationId xmlns:p14="http://schemas.microsoft.com/office/powerpoint/2010/main" val="1146372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BB817-2BA4-4539-9468-153F14CBF81E}"/>
              </a:ext>
            </a:extLst>
          </p:cNvPr>
          <p:cNvSpPr>
            <a:spLocks noGrp="1"/>
          </p:cNvSpPr>
          <p:nvPr>
            <p:ph type="title"/>
          </p:nvPr>
        </p:nvSpPr>
        <p:spPr/>
        <p:txBody>
          <a:bodyPr/>
          <a:lstStyle/>
          <a:p>
            <a:r>
              <a:rPr lang="en-US" dirty="0"/>
              <a:t>Use Case Diagram Examples</a:t>
            </a:r>
          </a:p>
        </p:txBody>
      </p:sp>
      <p:sp>
        <p:nvSpPr>
          <p:cNvPr id="4" name="Slide Number Placeholder 3">
            <a:extLst>
              <a:ext uri="{FF2B5EF4-FFF2-40B4-BE49-F238E27FC236}">
                <a16:creationId xmlns:a16="http://schemas.microsoft.com/office/drawing/2014/main" id="{82A3477F-6F33-446B-9E2C-F745257BB68E}"/>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rgbClr val="7E7E7E"/>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F63A3B-78C7-47BE-AE5E-E10140E04643}" type="slidenum">
              <a:rPr lang="en-US" smtClean="0"/>
              <a:pPr/>
              <a:t>16</a:t>
            </a:fld>
            <a:endParaRPr lang="en-US" dirty="0"/>
          </a:p>
        </p:txBody>
      </p:sp>
      <p:pic>
        <p:nvPicPr>
          <p:cNvPr id="6" name="Picture 5">
            <a:extLst>
              <a:ext uri="{FF2B5EF4-FFF2-40B4-BE49-F238E27FC236}">
                <a16:creationId xmlns:a16="http://schemas.microsoft.com/office/drawing/2014/main" id="{EFE95B5E-8B06-4726-92D6-2EC253132D3A}"/>
              </a:ext>
            </a:extLst>
          </p:cNvPr>
          <p:cNvPicPr>
            <a:picLocks noChangeAspect="1"/>
          </p:cNvPicPr>
          <p:nvPr/>
        </p:nvPicPr>
        <p:blipFill>
          <a:blip r:embed="rId3"/>
          <a:stretch>
            <a:fillRect/>
          </a:stretch>
        </p:blipFill>
        <p:spPr>
          <a:xfrm>
            <a:off x="228600" y="1103426"/>
            <a:ext cx="2292481" cy="2408263"/>
          </a:xfrm>
          <a:prstGeom prst="rect">
            <a:avLst/>
          </a:prstGeom>
        </p:spPr>
      </p:pic>
      <p:pic>
        <p:nvPicPr>
          <p:cNvPr id="8" name="Picture 7">
            <a:extLst>
              <a:ext uri="{FF2B5EF4-FFF2-40B4-BE49-F238E27FC236}">
                <a16:creationId xmlns:a16="http://schemas.microsoft.com/office/drawing/2014/main" id="{DAC577AE-9891-4DCC-9EDF-5EB6B075C60B}"/>
              </a:ext>
            </a:extLst>
          </p:cNvPr>
          <p:cNvPicPr>
            <a:picLocks noChangeAspect="1"/>
          </p:cNvPicPr>
          <p:nvPr/>
        </p:nvPicPr>
        <p:blipFill>
          <a:blip r:embed="rId4"/>
          <a:stretch>
            <a:fillRect/>
          </a:stretch>
        </p:blipFill>
        <p:spPr>
          <a:xfrm>
            <a:off x="5823615" y="1148501"/>
            <a:ext cx="2786985" cy="4414100"/>
          </a:xfrm>
          <a:prstGeom prst="rect">
            <a:avLst/>
          </a:prstGeom>
        </p:spPr>
      </p:pic>
      <p:pic>
        <p:nvPicPr>
          <p:cNvPr id="13" name="Graphic 12">
            <a:extLst>
              <a:ext uri="{FF2B5EF4-FFF2-40B4-BE49-F238E27FC236}">
                <a16:creationId xmlns:a16="http://schemas.microsoft.com/office/drawing/2014/main" id="{9E2924FF-3738-D120-8B9D-5DF9DADE6DE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2400" y="3700542"/>
            <a:ext cx="3276600" cy="3005058"/>
          </a:xfrm>
          <a:prstGeom prst="rect">
            <a:avLst/>
          </a:prstGeom>
        </p:spPr>
      </p:pic>
      <p:pic>
        <p:nvPicPr>
          <p:cNvPr id="11" name="Graphic 10">
            <a:extLst>
              <a:ext uri="{FF2B5EF4-FFF2-40B4-BE49-F238E27FC236}">
                <a16:creationId xmlns:a16="http://schemas.microsoft.com/office/drawing/2014/main" id="{F25EE714-770E-89F9-96E3-18D68E955FD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851815" y="1143000"/>
            <a:ext cx="2634585" cy="3325788"/>
          </a:xfrm>
          <a:prstGeom prst="rect">
            <a:avLst/>
          </a:prstGeom>
        </p:spPr>
      </p:pic>
    </p:spTree>
    <p:extLst>
      <p:ext uri="{BB962C8B-B14F-4D97-AF65-F5344CB8AC3E}">
        <p14:creationId xmlns:p14="http://schemas.microsoft.com/office/powerpoint/2010/main" val="18933843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72796-AFA8-497D-89FA-FA3FFC85668C}"/>
              </a:ext>
            </a:extLst>
          </p:cNvPr>
          <p:cNvSpPr>
            <a:spLocks noGrp="1"/>
          </p:cNvSpPr>
          <p:nvPr>
            <p:ph type="title"/>
          </p:nvPr>
        </p:nvSpPr>
        <p:spPr/>
        <p:txBody>
          <a:bodyPr/>
          <a:lstStyle/>
          <a:p>
            <a:r>
              <a:rPr lang="en-US" dirty="0"/>
              <a:t>Sequence Modeling Examples</a:t>
            </a:r>
          </a:p>
        </p:txBody>
      </p:sp>
      <p:sp>
        <p:nvSpPr>
          <p:cNvPr id="4" name="Slide Number Placeholder 3">
            <a:extLst>
              <a:ext uri="{FF2B5EF4-FFF2-40B4-BE49-F238E27FC236}">
                <a16:creationId xmlns:a16="http://schemas.microsoft.com/office/drawing/2014/main" id="{C5704043-A9E1-42A2-91C4-90D0F486173F}"/>
              </a:ext>
            </a:extLst>
          </p:cNvPr>
          <p:cNvSpPr>
            <a:spLocks noGrp="1"/>
          </p:cNvSpPr>
          <p:nvPr>
            <p:ph type="sldNum" sz="quarter" idx="12"/>
          </p:nvPr>
        </p:nvSpPr>
        <p:spPr/>
        <p:txBody>
          <a:bodyPr/>
          <a:lstStyle/>
          <a:p>
            <a:fld id="{48F63A3B-78C7-47BE-AE5E-E10140E04643}" type="slidenum">
              <a:rPr lang="en-US" smtClean="0"/>
              <a:t>17</a:t>
            </a:fld>
            <a:endParaRPr lang="en-US" dirty="0"/>
          </a:p>
        </p:txBody>
      </p:sp>
      <p:pic>
        <p:nvPicPr>
          <p:cNvPr id="13" name="Picture 12">
            <a:extLst>
              <a:ext uri="{FF2B5EF4-FFF2-40B4-BE49-F238E27FC236}">
                <a16:creationId xmlns:a16="http://schemas.microsoft.com/office/drawing/2014/main" id="{F924BC3C-B1E3-4483-BBFB-B5F1E3191F91}"/>
              </a:ext>
            </a:extLst>
          </p:cNvPr>
          <p:cNvPicPr>
            <a:picLocks noChangeAspect="1"/>
          </p:cNvPicPr>
          <p:nvPr/>
        </p:nvPicPr>
        <p:blipFill>
          <a:blip r:embed="rId3"/>
          <a:stretch>
            <a:fillRect/>
          </a:stretch>
        </p:blipFill>
        <p:spPr>
          <a:xfrm>
            <a:off x="4800600" y="3228507"/>
            <a:ext cx="1835173" cy="2191557"/>
          </a:xfrm>
          <a:prstGeom prst="rect">
            <a:avLst/>
          </a:prstGeom>
        </p:spPr>
      </p:pic>
      <p:pic>
        <p:nvPicPr>
          <p:cNvPr id="6" name="Picture 5">
            <a:extLst>
              <a:ext uri="{FF2B5EF4-FFF2-40B4-BE49-F238E27FC236}">
                <a16:creationId xmlns:a16="http://schemas.microsoft.com/office/drawing/2014/main" id="{C1CE3ADC-FE59-4D39-A581-6A665486A5C2}"/>
              </a:ext>
            </a:extLst>
          </p:cNvPr>
          <p:cNvPicPr>
            <a:picLocks noChangeAspect="1"/>
          </p:cNvPicPr>
          <p:nvPr/>
        </p:nvPicPr>
        <p:blipFill>
          <a:blip r:embed="rId4"/>
          <a:stretch>
            <a:fillRect/>
          </a:stretch>
        </p:blipFill>
        <p:spPr>
          <a:xfrm>
            <a:off x="457200" y="1219200"/>
            <a:ext cx="2390291" cy="3962400"/>
          </a:xfrm>
          <a:prstGeom prst="rect">
            <a:avLst/>
          </a:prstGeom>
        </p:spPr>
      </p:pic>
      <p:pic>
        <p:nvPicPr>
          <p:cNvPr id="14" name="Content Placeholder 13">
            <a:extLst>
              <a:ext uri="{FF2B5EF4-FFF2-40B4-BE49-F238E27FC236}">
                <a16:creationId xmlns:a16="http://schemas.microsoft.com/office/drawing/2014/main" id="{13B1ED95-6E70-2BB2-8E20-9CF3BDF0F1E1}"/>
              </a:ext>
            </a:extLst>
          </p:cNvPr>
          <p:cNvPicPr>
            <a:picLocks noGrp="1" noChangeAspect="1"/>
          </p:cNvPicPr>
          <p:nvPr>
            <p:ph idx="1"/>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93458" y="1404703"/>
            <a:ext cx="6047487" cy="1535997"/>
          </a:xfrm>
        </p:spPr>
      </p:pic>
    </p:spTree>
    <p:extLst>
      <p:ext uri="{BB962C8B-B14F-4D97-AF65-F5344CB8AC3E}">
        <p14:creationId xmlns:p14="http://schemas.microsoft.com/office/powerpoint/2010/main" val="27093535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37EB1-10A1-414C-8AE1-504530ACDCFC}"/>
              </a:ext>
            </a:extLst>
          </p:cNvPr>
          <p:cNvSpPr>
            <a:spLocks noGrp="1"/>
          </p:cNvSpPr>
          <p:nvPr>
            <p:ph type="title"/>
          </p:nvPr>
        </p:nvSpPr>
        <p:spPr/>
        <p:txBody>
          <a:bodyPr>
            <a:normAutofit/>
          </a:bodyPr>
          <a:lstStyle/>
          <a:p>
            <a:r>
              <a:rPr lang="en-US" dirty="0"/>
              <a:t>Battle Simulator Inline Model Example</a:t>
            </a:r>
          </a:p>
        </p:txBody>
      </p:sp>
      <p:sp>
        <p:nvSpPr>
          <p:cNvPr id="3" name="Content Placeholder 2">
            <a:extLst>
              <a:ext uri="{FF2B5EF4-FFF2-40B4-BE49-F238E27FC236}">
                <a16:creationId xmlns:a16="http://schemas.microsoft.com/office/drawing/2014/main" id="{C2E73F23-4C17-104E-9E79-966EF875A5A6}"/>
              </a:ext>
            </a:extLst>
          </p:cNvPr>
          <p:cNvSpPr>
            <a:spLocks noGrp="1"/>
          </p:cNvSpPr>
          <p:nvPr>
            <p:ph idx="1"/>
          </p:nvPr>
        </p:nvSpPr>
        <p:spPr>
          <a:xfrm>
            <a:off x="1496606" y="1371600"/>
            <a:ext cx="3335042" cy="4024192"/>
          </a:xfrm>
        </p:spPr>
        <p:txBody>
          <a:bodyPr/>
          <a:lstStyle/>
          <a:p>
            <a:pPr marL="0" indent="0">
              <a:buNone/>
            </a:pPr>
            <a:r>
              <a:rPr lang="en-US" dirty="0"/>
              <a:t>Input</a:t>
            </a:r>
          </a:p>
        </p:txBody>
      </p:sp>
      <p:pic>
        <p:nvPicPr>
          <p:cNvPr id="13" name="Picture 12">
            <a:extLst>
              <a:ext uri="{FF2B5EF4-FFF2-40B4-BE49-F238E27FC236}">
                <a16:creationId xmlns:a16="http://schemas.microsoft.com/office/drawing/2014/main" id="{80A8DF3B-1E46-4FCD-9E5B-D3E1BD33C1B3}"/>
              </a:ext>
            </a:extLst>
          </p:cNvPr>
          <p:cNvPicPr>
            <a:picLocks noChangeAspect="1"/>
          </p:cNvPicPr>
          <p:nvPr/>
        </p:nvPicPr>
        <p:blipFill>
          <a:blip r:embed="rId3"/>
          <a:stretch>
            <a:fillRect/>
          </a:stretch>
        </p:blipFill>
        <p:spPr>
          <a:xfrm>
            <a:off x="381000" y="2000121"/>
            <a:ext cx="4056567" cy="3638679"/>
          </a:xfrm>
          <a:prstGeom prst="rect">
            <a:avLst/>
          </a:prstGeom>
        </p:spPr>
      </p:pic>
      <p:pic>
        <p:nvPicPr>
          <p:cNvPr id="17" name="Picture 16">
            <a:extLst>
              <a:ext uri="{FF2B5EF4-FFF2-40B4-BE49-F238E27FC236}">
                <a16:creationId xmlns:a16="http://schemas.microsoft.com/office/drawing/2014/main" id="{C3D1019E-88A2-4BBF-9832-D0F4D2438246}"/>
              </a:ext>
            </a:extLst>
          </p:cNvPr>
          <p:cNvPicPr>
            <a:picLocks noChangeAspect="1"/>
          </p:cNvPicPr>
          <p:nvPr/>
        </p:nvPicPr>
        <p:blipFill>
          <a:blip r:embed="rId4"/>
          <a:stretch>
            <a:fillRect/>
          </a:stretch>
        </p:blipFill>
        <p:spPr>
          <a:xfrm>
            <a:off x="4500782" y="2990054"/>
            <a:ext cx="1976218" cy="896146"/>
          </a:xfrm>
          <a:prstGeom prst="rect">
            <a:avLst/>
          </a:prstGeom>
        </p:spPr>
      </p:pic>
      <p:pic>
        <p:nvPicPr>
          <p:cNvPr id="19" name="Picture 18">
            <a:extLst>
              <a:ext uri="{FF2B5EF4-FFF2-40B4-BE49-F238E27FC236}">
                <a16:creationId xmlns:a16="http://schemas.microsoft.com/office/drawing/2014/main" id="{79D0DC07-D671-4F3B-B648-B3B419AF8CA0}"/>
              </a:ext>
            </a:extLst>
          </p:cNvPr>
          <p:cNvPicPr>
            <a:picLocks noChangeAspect="1"/>
          </p:cNvPicPr>
          <p:nvPr/>
        </p:nvPicPr>
        <p:blipFill>
          <a:blip r:embed="rId5"/>
          <a:stretch>
            <a:fillRect/>
          </a:stretch>
        </p:blipFill>
        <p:spPr>
          <a:xfrm>
            <a:off x="6560765" y="1905000"/>
            <a:ext cx="2430835" cy="4024192"/>
          </a:xfrm>
          <a:prstGeom prst="rect">
            <a:avLst/>
          </a:prstGeom>
        </p:spPr>
      </p:pic>
      <p:sp>
        <p:nvSpPr>
          <p:cNvPr id="4" name="Content Placeholder 2">
            <a:extLst>
              <a:ext uri="{FF2B5EF4-FFF2-40B4-BE49-F238E27FC236}">
                <a16:creationId xmlns:a16="http://schemas.microsoft.com/office/drawing/2014/main" id="{6BAFABF1-9505-A82E-1618-214F16DFE472}"/>
              </a:ext>
            </a:extLst>
          </p:cNvPr>
          <p:cNvSpPr txBox="1">
            <a:spLocks/>
          </p:cNvSpPr>
          <p:nvPr/>
        </p:nvSpPr>
        <p:spPr>
          <a:xfrm>
            <a:off x="5800407" y="1371600"/>
            <a:ext cx="3335042" cy="40241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Output</a:t>
            </a:r>
          </a:p>
        </p:txBody>
      </p:sp>
      <p:sp>
        <p:nvSpPr>
          <p:cNvPr id="5" name="Slide Number Placeholder 3">
            <a:extLst>
              <a:ext uri="{FF2B5EF4-FFF2-40B4-BE49-F238E27FC236}">
                <a16:creationId xmlns:a16="http://schemas.microsoft.com/office/drawing/2014/main" id="{94DB9769-40CD-2105-CEF4-7C637DE6EF9C}"/>
              </a:ext>
            </a:extLst>
          </p:cNvPr>
          <p:cNvSpPr>
            <a:spLocks noGrp="1"/>
          </p:cNvSpPr>
          <p:nvPr>
            <p:ph type="sldNum" sz="quarter" idx="12"/>
          </p:nvPr>
        </p:nvSpPr>
        <p:spPr>
          <a:xfrm>
            <a:off x="6457950" y="6356351"/>
            <a:ext cx="2057400" cy="365125"/>
          </a:xfrm>
        </p:spPr>
        <p:txBody>
          <a:bodyPr/>
          <a:lstStyle/>
          <a:p>
            <a:fld id="{48F63A3B-78C7-47BE-AE5E-E10140E04643}" type="slidenum">
              <a:rPr lang="en-US" smtClean="0"/>
              <a:t>18</a:t>
            </a:fld>
            <a:endParaRPr lang="en-US" dirty="0"/>
          </a:p>
        </p:txBody>
      </p:sp>
    </p:spTree>
    <p:extLst>
      <p:ext uri="{BB962C8B-B14F-4D97-AF65-F5344CB8AC3E}">
        <p14:creationId xmlns:p14="http://schemas.microsoft.com/office/powerpoint/2010/main" val="2049945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3BD03-1612-22F3-EF1C-2900DF2D4250}"/>
              </a:ext>
            </a:extLst>
          </p:cNvPr>
          <p:cNvSpPr>
            <a:spLocks noGrp="1"/>
          </p:cNvSpPr>
          <p:nvPr>
            <p:ph type="title"/>
          </p:nvPr>
        </p:nvSpPr>
        <p:spPr/>
        <p:txBody>
          <a:bodyPr/>
          <a:lstStyle/>
          <a:p>
            <a:r>
              <a:rPr lang="en-US" dirty="0"/>
              <a:t>Project Management Modeling (1/2)</a:t>
            </a:r>
          </a:p>
        </p:txBody>
      </p:sp>
      <p:pic>
        <p:nvPicPr>
          <p:cNvPr id="10" name="Content Placeholder 9">
            <a:extLst>
              <a:ext uri="{FF2B5EF4-FFF2-40B4-BE49-F238E27FC236}">
                <a16:creationId xmlns:a16="http://schemas.microsoft.com/office/drawing/2014/main" id="{45732A5A-383C-3435-BF87-773EECD42364}"/>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5000" y="3575923"/>
            <a:ext cx="2209800" cy="894878"/>
          </a:xfrm>
        </p:spPr>
      </p:pic>
      <p:sp>
        <p:nvSpPr>
          <p:cNvPr id="4" name="Slide Number Placeholder 3">
            <a:extLst>
              <a:ext uri="{FF2B5EF4-FFF2-40B4-BE49-F238E27FC236}">
                <a16:creationId xmlns:a16="http://schemas.microsoft.com/office/drawing/2014/main" id="{E52C5B5B-61B8-D5C4-5E0F-05E01A33D65A}"/>
              </a:ext>
            </a:extLst>
          </p:cNvPr>
          <p:cNvSpPr>
            <a:spLocks noGrp="1"/>
          </p:cNvSpPr>
          <p:nvPr>
            <p:ph type="sldNum" sz="quarter" idx="12"/>
          </p:nvPr>
        </p:nvSpPr>
        <p:spPr/>
        <p:txBody>
          <a:bodyPr/>
          <a:lstStyle/>
          <a:p>
            <a:fld id="{48F63A3B-78C7-47BE-AE5E-E10140E04643}" type="slidenum">
              <a:rPr lang="en-US" smtClean="0"/>
              <a:t>19</a:t>
            </a:fld>
            <a:endParaRPr lang="en-US" dirty="0"/>
          </a:p>
        </p:txBody>
      </p:sp>
      <p:pic>
        <p:nvPicPr>
          <p:cNvPr id="8" name="Picture 7">
            <a:extLst>
              <a:ext uri="{FF2B5EF4-FFF2-40B4-BE49-F238E27FC236}">
                <a16:creationId xmlns:a16="http://schemas.microsoft.com/office/drawing/2014/main" id="{D1479048-760E-51E1-2D4F-F490A345473F}"/>
              </a:ext>
            </a:extLst>
          </p:cNvPr>
          <p:cNvPicPr>
            <a:picLocks noChangeAspect="1"/>
          </p:cNvPicPr>
          <p:nvPr/>
        </p:nvPicPr>
        <p:blipFill>
          <a:blip r:embed="rId5"/>
          <a:stretch>
            <a:fillRect/>
          </a:stretch>
        </p:blipFill>
        <p:spPr>
          <a:xfrm>
            <a:off x="4953000" y="1143000"/>
            <a:ext cx="4145056" cy="2093047"/>
          </a:xfrm>
          <a:prstGeom prst="rect">
            <a:avLst/>
          </a:prstGeom>
        </p:spPr>
      </p:pic>
      <p:pic>
        <p:nvPicPr>
          <p:cNvPr id="11" name="Picture 10">
            <a:extLst>
              <a:ext uri="{FF2B5EF4-FFF2-40B4-BE49-F238E27FC236}">
                <a16:creationId xmlns:a16="http://schemas.microsoft.com/office/drawing/2014/main" id="{070CBDC6-CE39-3583-8E7A-EEC08B7D3303}"/>
              </a:ext>
            </a:extLst>
          </p:cNvPr>
          <p:cNvPicPr>
            <a:picLocks noChangeAspect="1"/>
          </p:cNvPicPr>
          <p:nvPr/>
        </p:nvPicPr>
        <p:blipFill>
          <a:blip r:embed="rId6"/>
          <a:stretch>
            <a:fillRect/>
          </a:stretch>
        </p:blipFill>
        <p:spPr>
          <a:xfrm>
            <a:off x="133080" y="1143000"/>
            <a:ext cx="4438920" cy="1453139"/>
          </a:xfrm>
          <a:prstGeom prst="rect">
            <a:avLst/>
          </a:prstGeom>
        </p:spPr>
      </p:pic>
      <p:pic>
        <p:nvPicPr>
          <p:cNvPr id="13" name="Graphic 12">
            <a:extLst>
              <a:ext uri="{FF2B5EF4-FFF2-40B4-BE49-F238E27FC236}">
                <a16:creationId xmlns:a16="http://schemas.microsoft.com/office/drawing/2014/main" id="{859DFCFD-226A-93CD-81C4-AB1CEC16B32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2400" y="3380313"/>
            <a:ext cx="5181600" cy="1451774"/>
          </a:xfrm>
          <a:prstGeom prst="rect">
            <a:avLst/>
          </a:prstGeom>
        </p:spPr>
      </p:pic>
    </p:spTree>
    <p:extLst>
      <p:ext uri="{BB962C8B-B14F-4D97-AF65-F5344CB8AC3E}">
        <p14:creationId xmlns:p14="http://schemas.microsoft.com/office/powerpoint/2010/main" val="2729041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FF83E-BB37-0093-1AEC-783856B6D4A4}"/>
              </a:ext>
            </a:extLst>
          </p:cNvPr>
          <p:cNvSpPr>
            <a:spLocks noGrp="1"/>
          </p:cNvSpPr>
          <p:nvPr>
            <p:ph type="title"/>
          </p:nvPr>
        </p:nvSpPr>
        <p:spPr/>
        <p:txBody>
          <a:bodyPr/>
          <a:lstStyle/>
          <a:p>
            <a:r>
              <a:rPr lang="en-US" dirty="0"/>
              <a:t>Acknowledgments</a:t>
            </a:r>
          </a:p>
        </p:txBody>
      </p:sp>
      <p:sp>
        <p:nvSpPr>
          <p:cNvPr id="3" name="Content Placeholder 2">
            <a:extLst>
              <a:ext uri="{FF2B5EF4-FFF2-40B4-BE49-F238E27FC236}">
                <a16:creationId xmlns:a16="http://schemas.microsoft.com/office/drawing/2014/main" id="{848C6E84-F3D4-34CE-9265-7A4D5CDAEF16}"/>
              </a:ext>
            </a:extLst>
          </p:cNvPr>
          <p:cNvSpPr>
            <a:spLocks noGrp="1"/>
          </p:cNvSpPr>
          <p:nvPr>
            <p:ph idx="1"/>
          </p:nvPr>
        </p:nvSpPr>
        <p:spPr>
          <a:xfrm>
            <a:off x="628650" y="1828800"/>
            <a:ext cx="7886700" cy="4351338"/>
          </a:xfrm>
        </p:spPr>
        <p:txBody>
          <a:bodyPr>
            <a:normAutofit lnSpcReduction="10000"/>
          </a:bodyPr>
          <a:lstStyle/>
          <a:p>
            <a:r>
              <a:rPr lang="en-US" altLang="en-US" sz="2400" dirty="0"/>
              <a:t>This research is supported by:</a:t>
            </a:r>
          </a:p>
          <a:p>
            <a:pPr lvl="1">
              <a:buClr>
                <a:schemeClr val="tx1"/>
              </a:buClr>
            </a:pPr>
            <a:r>
              <a:rPr lang="en-US" sz="2000" b="0" i="0" u="none" strike="noStrike" dirty="0">
                <a:solidFill>
                  <a:srgbClr val="0000C8"/>
                </a:solidFill>
                <a:effectLst/>
                <a:hlinkClick r:id="rId3"/>
              </a:rPr>
              <a:t>Boehm Center for Systems and Software Engineering</a:t>
            </a:r>
            <a:endParaRPr lang="en-US" altLang="en-US" sz="2000" dirty="0"/>
          </a:p>
          <a:p>
            <a:pPr lvl="1"/>
            <a:r>
              <a:rPr lang="en-US" altLang="en-US" sz="2000" dirty="0"/>
              <a:t>Naval Postgraduate School Foundation for </a:t>
            </a:r>
            <a:r>
              <a:rPr lang="en-US" altLang="en-US" sz="2000" i="1" dirty="0"/>
              <a:t>Open Source System Modeling Library </a:t>
            </a:r>
            <a:r>
              <a:rPr lang="en-US" altLang="en-US" sz="2000" dirty="0"/>
              <a:t>research</a:t>
            </a:r>
            <a:r>
              <a:rPr lang="en-US" altLang="en-US" sz="2000" i="1" dirty="0"/>
              <a:t> s</a:t>
            </a:r>
            <a:r>
              <a:rPr lang="en-US" altLang="en-US" sz="2000" dirty="0"/>
              <a:t>eed project</a:t>
            </a:r>
          </a:p>
          <a:p>
            <a:pPr lvl="1"/>
            <a:r>
              <a:rPr lang="en-US" sz="2000" dirty="0"/>
              <a:t>Marine Corps Air Station (MCAS) Miramar for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Optimize the Military and Civilian </a:t>
            </a:r>
            <a:r>
              <a:rPr lang="en-US" sz="1800" i="1" dirty="0">
                <a:latin typeface="Calibri" panose="020F0502020204030204" pitchFamily="34" charset="0"/>
                <a:ea typeface="Calibri" panose="020F0502020204030204" pitchFamily="34" charset="0"/>
                <a:cs typeface="Times New Roman" panose="02020603050405020304" pitchFamily="18" charset="0"/>
              </a:rPr>
              <a:t>W</a:t>
            </a:r>
            <a:r>
              <a:rPr lang="en-US" sz="1800" i="1" dirty="0">
                <a:effectLst/>
                <a:latin typeface="Calibri" panose="020F0502020204030204" pitchFamily="34" charset="0"/>
                <a:ea typeface="Calibri" panose="020F0502020204030204" pitchFamily="34" charset="0"/>
                <a:cs typeface="Times New Roman" panose="02020603050405020304" pitchFamily="18" charset="0"/>
              </a:rPr>
              <a:t>orkforce with </a:t>
            </a:r>
            <a:r>
              <a:rPr lang="en-US" sz="1800" i="1" dirty="0">
                <a:latin typeface="Calibri" panose="020F0502020204030204" pitchFamily="34" charset="0"/>
                <a:ea typeface="Calibri" panose="020F0502020204030204" pitchFamily="34" charset="0"/>
                <a:cs typeface="Times New Roman" panose="02020603050405020304" pitchFamily="18" charset="0"/>
              </a:rPr>
              <a:t>R</a:t>
            </a:r>
            <a:r>
              <a:rPr lang="en-US" sz="1800" i="1" dirty="0">
                <a:effectLst/>
                <a:latin typeface="Calibri" panose="020F0502020204030204" pitchFamily="34" charset="0"/>
                <a:ea typeface="Calibri" panose="020F0502020204030204" pitchFamily="34" charset="0"/>
                <a:cs typeface="Times New Roman" panose="02020603050405020304" pitchFamily="18" charset="0"/>
              </a:rPr>
              <a:t>espect to both Cost and Readiness </a:t>
            </a:r>
            <a:r>
              <a:rPr lang="en-US" sz="2000" dirty="0"/>
              <a:t>research project</a:t>
            </a:r>
          </a:p>
          <a:p>
            <a:r>
              <a:rPr lang="en-US" sz="2400" dirty="0"/>
              <a:t>The following NPS faculty and students have provided critical feature suggestions and testing support:</a:t>
            </a:r>
          </a:p>
          <a:p>
            <a:pPr lvl="1"/>
            <a:r>
              <a:rPr lang="en-US" sz="2000" dirty="0"/>
              <a:t>Ryan Longshore</a:t>
            </a:r>
          </a:p>
          <a:p>
            <a:pPr lvl="1"/>
            <a:r>
              <a:rPr lang="en-US" sz="2000" dirty="0"/>
              <a:t>Dr. John (Mike) Green</a:t>
            </a:r>
          </a:p>
          <a:p>
            <a:pPr lvl="1"/>
            <a:r>
              <a:rPr lang="en-US" sz="2000" dirty="0"/>
              <a:t>Nora </a:t>
            </a:r>
            <a:r>
              <a:rPr lang="en-US" sz="2000" dirty="0" err="1"/>
              <a:t>Aftel</a:t>
            </a:r>
            <a:endParaRPr lang="en-US" sz="2000" dirty="0"/>
          </a:p>
          <a:p>
            <a:pPr lvl="1"/>
            <a:r>
              <a:rPr lang="en-US" sz="2000" dirty="0"/>
              <a:t>Patricia Gomez</a:t>
            </a:r>
          </a:p>
        </p:txBody>
      </p:sp>
      <p:sp>
        <p:nvSpPr>
          <p:cNvPr id="4" name="Slide Number Placeholder 3">
            <a:extLst>
              <a:ext uri="{FF2B5EF4-FFF2-40B4-BE49-F238E27FC236}">
                <a16:creationId xmlns:a16="http://schemas.microsoft.com/office/drawing/2014/main" id="{69DF4D98-618A-C02D-9BE2-432CEF0D9FCB}"/>
              </a:ext>
            </a:extLst>
          </p:cNvPr>
          <p:cNvSpPr>
            <a:spLocks noGrp="1"/>
          </p:cNvSpPr>
          <p:nvPr>
            <p:ph type="sldNum" sz="quarter" idx="12"/>
          </p:nvPr>
        </p:nvSpPr>
        <p:spPr/>
        <p:txBody>
          <a:bodyPr/>
          <a:lstStyle/>
          <a:p>
            <a:fld id="{48F63A3B-78C7-47BE-AE5E-E10140E04643}" type="slidenum">
              <a:rPr lang="en-US" smtClean="0"/>
              <a:t>2</a:t>
            </a:fld>
            <a:endParaRPr lang="en-US" dirty="0"/>
          </a:p>
        </p:txBody>
      </p:sp>
    </p:spTree>
    <p:extLst>
      <p:ext uri="{BB962C8B-B14F-4D97-AF65-F5344CB8AC3E}">
        <p14:creationId xmlns:p14="http://schemas.microsoft.com/office/powerpoint/2010/main" val="14448695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7C756E-F24A-D268-A075-D1B9CF96C033}"/>
              </a:ext>
            </a:extLst>
          </p:cNvPr>
          <p:cNvSpPr>
            <a:spLocks noGrp="1"/>
          </p:cNvSpPr>
          <p:nvPr>
            <p:ph type="title"/>
          </p:nvPr>
        </p:nvSpPr>
        <p:spPr/>
        <p:txBody>
          <a:bodyPr/>
          <a:lstStyle/>
          <a:p>
            <a:r>
              <a:rPr lang="en-US" dirty="0"/>
              <a:t>Project Management Modeling (2/2)</a:t>
            </a:r>
          </a:p>
        </p:txBody>
      </p:sp>
      <p:pic>
        <p:nvPicPr>
          <p:cNvPr id="7" name="Content Placeholder 6">
            <a:extLst>
              <a:ext uri="{FF2B5EF4-FFF2-40B4-BE49-F238E27FC236}">
                <a16:creationId xmlns:a16="http://schemas.microsoft.com/office/drawing/2014/main" id="{E838A3DA-D58D-B06F-16ED-7C7761BFF1F7}"/>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57400" y="4915894"/>
            <a:ext cx="4174386" cy="1440457"/>
          </a:xfrm>
        </p:spPr>
      </p:pic>
      <p:sp>
        <p:nvSpPr>
          <p:cNvPr id="4" name="Slide Number Placeholder 3">
            <a:extLst>
              <a:ext uri="{FF2B5EF4-FFF2-40B4-BE49-F238E27FC236}">
                <a16:creationId xmlns:a16="http://schemas.microsoft.com/office/drawing/2014/main" id="{0DADC627-EB6E-254F-DBE0-E5F6E6200828}"/>
              </a:ext>
            </a:extLst>
          </p:cNvPr>
          <p:cNvSpPr>
            <a:spLocks noGrp="1"/>
          </p:cNvSpPr>
          <p:nvPr>
            <p:ph type="sldNum" sz="quarter" idx="12"/>
          </p:nvPr>
        </p:nvSpPr>
        <p:spPr/>
        <p:txBody>
          <a:bodyPr/>
          <a:lstStyle/>
          <a:p>
            <a:fld id="{48F63A3B-78C7-47BE-AE5E-E10140E04643}" type="slidenum">
              <a:rPr lang="en-US" smtClean="0"/>
              <a:t>20</a:t>
            </a:fld>
            <a:endParaRPr lang="en-US" dirty="0"/>
          </a:p>
        </p:txBody>
      </p:sp>
      <p:pic>
        <p:nvPicPr>
          <p:cNvPr id="10" name="Graphic 9">
            <a:extLst>
              <a:ext uri="{FF2B5EF4-FFF2-40B4-BE49-F238E27FC236}">
                <a16:creationId xmlns:a16="http://schemas.microsoft.com/office/drawing/2014/main" id="{888A7DC6-25C2-ABA6-DB82-5C8FDAD3259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70049" y="2359187"/>
            <a:ext cx="4883151" cy="1554318"/>
          </a:xfrm>
          <a:prstGeom prst="rect">
            <a:avLst/>
          </a:prstGeom>
        </p:spPr>
      </p:pic>
      <p:pic>
        <p:nvPicPr>
          <p:cNvPr id="11" name="Picture 10">
            <a:extLst>
              <a:ext uri="{FF2B5EF4-FFF2-40B4-BE49-F238E27FC236}">
                <a16:creationId xmlns:a16="http://schemas.microsoft.com/office/drawing/2014/main" id="{27778A7E-535A-4A57-25AF-CAA2C0A4E9D8}"/>
              </a:ext>
            </a:extLst>
          </p:cNvPr>
          <p:cNvPicPr>
            <a:picLocks noChangeAspect="1"/>
          </p:cNvPicPr>
          <p:nvPr/>
        </p:nvPicPr>
        <p:blipFill>
          <a:blip r:embed="rId7"/>
          <a:stretch>
            <a:fillRect/>
          </a:stretch>
        </p:blipFill>
        <p:spPr>
          <a:xfrm>
            <a:off x="914400" y="1258452"/>
            <a:ext cx="7162801" cy="1043539"/>
          </a:xfrm>
          <a:prstGeom prst="rect">
            <a:avLst/>
          </a:prstGeom>
        </p:spPr>
      </p:pic>
      <p:pic>
        <p:nvPicPr>
          <p:cNvPr id="12" name="Picture 11">
            <a:extLst>
              <a:ext uri="{FF2B5EF4-FFF2-40B4-BE49-F238E27FC236}">
                <a16:creationId xmlns:a16="http://schemas.microsoft.com/office/drawing/2014/main" id="{9DD3627B-2918-53E3-0043-27519D89DE66}"/>
              </a:ext>
            </a:extLst>
          </p:cNvPr>
          <p:cNvPicPr>
            <a:picLocks noChangeAspect="1"/>
          </p:cNvPicPr>
          <p:nvPr/>
        </p:nvPicPr>
        <p:blipFill>
          <a:blip r:embed="rId8"/>
          <a:stretch>
            <a:fillRect/>
          </a:stretch>
        </p:blipFill>
        <p:spPr>
          <a:xfrm>
            <a:off x="914400" y="4314150"/>
            <a:ext cx="7162801" cy="486450"/>
          </a:xfrm>
          <a:prstGeom prst="rect">
            <a:avLst/>
          </a:prstGeom>
        </p:spPr>
      </p:pic>
    </p:spTree>
    <p:extLst>
      <p:ext uri="{BB962C8B-B14F-4D97-AF65-F5344CB8AC3E}">
        <p14:creationId xmlns:p14="http://schemas.microsoft.com/office/powerpoint/2010/main" val="2068951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A99AF-DE88-4949-0564-AE373FB2B889}"/>
              </a:ext>
            </a:extLst>
          </p:cNvPr>
          <p:cNvSpPr>
            <a:spLocks noGrp="1"/>
          </p:cNvSpPr>
          <p:nvPr>
            <p:ph type="title"/>
          </p:nvPr>
        </p:nvSpPr>
        <p:spPr/>
        <p:txBody>
          <a:bodyPr/>
          <a:lstStyle/>
          <a:p>
            <a:r>
              <a:rPr lang="en-US" dirty="0"/>
              <a:t>AAV Disaster Fault Tree from Excel</a:t>
            </a:r>
          </a:p>
        </p:txBody>
      </p:sp>
      <p:sp>
        <p:nvSpPr>
          <p:cNvPr id="4" name="Slide Number Placeholder 3">
            <a:extLst>
              <a:ext uri="{FF2B5EF4-FFF2-40B4-BE49-F238E27FC236}">
                <a16:creationId xmlns:a16="http://schemas.microsoft.com/office/drawing/2014/main" id="{3D6EFD53-E18A-12FE-4A3E-8F6FCFE45A88}"/>
              </a:ext>
            </a:extLst>
          </p:cNvPr>
          <p:cNvSpPr>
            <a:spLocks noGrp="1"/>
          </p:cNvSpPr>
          <p:nvPr>
            <p:ph type="sldNum" sz="quarter" idx="12"/>
          </p:nvPr>
        </p:nvSpPr>
        <p:spPr/>
        <p:txBody>
          <a:bodyPr/>
          <a:lstStyle/>
          <a:p>
            <a:fld id="{48F63A3B-78C7-47BE-AE5E-E10140E04643}" type="slidenum">
              <a:rPr lang="en-US" smtClean="0"/>
              <a:t>21</a:t>
            </a:fld>
            <a:endParaRPr lang="en-US" dirty="0"/>
          </a:p>
        </p:txBody>
      </p:sp>
      <p:pic>
        <p:nvPicPr>
          <p:cNvPr id="8" name="Picture 7">
            <a:extLst>
              <a:ext uri="{FF2B5EF4-FFF2-40B4-BE49-F238E27FC236}">
                <a16:creationId xmlns:a16="http://schemas.microsoft.com/office/drawing/2014/main" id="{EB5535D7-6D32-42BB-3809-FF9072B376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556511"/>
            <a:ext cx="7772400" cy="6283234"/>
          </a:xfrm>
          <a:prstGeom prst="rect">
            <a:avLst/>
          </a:prstGeom>
        </p:spPr>
      </p:pic>
      <p:sp>
        <p:nvSpPr>
          <p:cNvPr id="10" name="Content Placeholder 9">
            <a:extLst>
              <a:ext uri="{FF2B5EF4-FFF2-40B4-BE49-F238E27FC236}">
                <a16:creationId xmlns:a16="http://schemas.microsoft.com/office/drawing/2014/main" id="{BA993EBB-6E19-49D4-94CC-54983BCFFD03}"/>
              </a:ext>
            </a:extLst>
          </p:cNvPr>
          <p:cNvSpPr>
            <a:spLocks noGrp="1"/>
          </p:cNvSpPr>
          <p:nvPr>
            <p:ph idx="1"/>
          </p:nvPr>
        </p:nvSpPr>
        <p:spPr>
          <a:xfrm>
            <a:off x="2057400" y="3000772"/>
            <a:ext cx="685800" cy="423069"/>
          </a:xfrm>
        </p:spPr>
        <p:txBody>
          <a:bodyPr>
            <a:normAutofit fontScale="92500" lnSpcReduction="10000"/>
          </a:bodyPr>
          <a:lstStyle/>
          <a:p>
            <a:pPr marL="0" indent="0">
              <a:buNone/>
            </a:pPr>
            <a:r>
              <a:rPr lang="en-US" dirty="0"/>
              <a:t>…</a:t>
            </a:r>
          </a:p>
        </p:txBody>
      </p:sp>
      <p:pic>
        <p:nvPicPr>
          <p:cNvPr id="11" name="Picture 10">
            <a:extLst>
              <a:ext uri="{FF2B5EF4-FFF2-40B4-BE49-F238E27FC236}">
                <a16:creationId xmlns:a16="http://schemas.microsoft.com/office/drawing/2014/main" id="{3CE833F0-4BC1-3653-00E2-BCE9DC2FCF78}"/>
              </a:ext>
            </a:extLst>
          </p:cNvPr>
          <p:cNvPicPr>
            <a:picLocks noChangeAspect="1"/>
          </p:cNvPicPr>
          <p:nvPr/>
        </p:nvPicPr>
        <p:blipFill>
          <a:blip r:embed="rId4"/>
          <a:stretch>
            <a:fillRect/>
          </a:stretch>
        </p:blipFill>
        <p:spPr>
          <a:xfrm>
            <a:off x="1219200" y="820581"/>
            <a:ext cx="2590800" cy="2240692"/>
          </a:xfrm>
          <a:prstGeom prst="rect">
            <a:avLst/>
          </a:prstGeom>
          <a:ln>
            <a:solidFill>
              <a:schemeClr val="tx1"/>
            </a:solidFill>
          </a:ln>
        </p:spPr>
      </p:pic>
      <p:cxnSp>
        <p:nvCxnSpPr>
          <p:cNvPr id="13" name="Straight Arrow Connector 12">
            <a:extLst>
              <a:ext uri="{FF2B5EF4-FFF2-40B4-BE49-F238E27FC236}">
                <a16:creationId xmlns:a16="http://schemas.microsoft.com/office/drawing/2014/main" id="{2133C7AB-5176-2E0B-3846-28DCB45A68EE}"/>
              </a:ext>
            </a:extLst>
          </p:cNvPr>
          <p:cNvCxnSpPr>
            <a:cxnSpLocks/>
          </p:cNvCxnSpPr>
          <p:nvPr/>
        </p:nvCxnSpPr>
        <p:spPr>
          <a:xfrm>
            <a:off x="4038600" y="1806369"/>
            <a:ext cx="457200" cy="29504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279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256F8-EA92-9CCC-6809-D00C0EAC62A2}"/>
              </a:ext>
            </a:extLst>
          </p:cNvPr>
          <p:cNvSpPr>
            <a:spLocks noGrp="1"/>
          </p:cNvSpPr>
          <p:nvPr>
            <p:ph type="title"/>
          </p:nvPr>
        </p:nvSpPr>
        <p:spPr/>
        <p:txBody>
          <a:bodyPr>
            <a:normAutofit fontScale="90000"/>
          </a:bodyPr>
          <a:lstStyle/>
          <a:p>
            <a:r>
              <a:rPr lang="en-US" dirty="0"/>
              <a:t>System Dynamics Modeling and Simulation</a:t>
            </a:r>
          </a:p>
        </p:txBody>
      </p:sp>
      <p:sp>
        <p:nvSpPr>
          <p:cNvPr id="3" name="Content Placeholder 2">
            <a:extLst>
              <a:ext uri="{FF2B5EF4-FFF2-40B4-BE49-F238E27FC236}">
                <a16:creationId xmlns:a16="http://schemas.microsoft.com/office/drawing/2014/main" id="{9EAF3EAA-4AE6-301C-95BC-8D7C40C2B338}"/>
              </a:ext>
            </a:extLst>
          </p:cNvPr>
          <p:cNvSpPr>
            <a:spLocks noGrp="1"/>
          </p:cNvSpPr>
          <p:nvPr>
            <p:ph idx="1"/>
          </p:nvPr>
        </p:nvSpPr>
        <p:spPr>
          <a:xfrm>
            <a:off x="628650" y="1295400"/>
            <a:ext cx="7886700" cy="4351338"/>
          </a:xfrm>
        </p:spPr>
        <p:txBody>
          <a:bodyPr>
            <a:normAutofit/>
          </a:bodyPr>
          <a:lstStyle/>
          <a:p>
            <a:r>
              <a:rPr lang="en-US" sz="2000" dirty="0"/>
              <a:t>Functions provide high level interface for model composition and execution with </a:t>
            </a:r>
            <a:r>
              <a:rPr lang="en-US" sz="2000" dirty="0" err="1"/>
              <a:t>PySD</a:t>
            </a:r>
            <a:r>
              <a:rPr lang="en-US" sz="2000" dirty="0"/>
              <a:t> model reader and simulation engine.</a:t>
            </a:r>
          </a:p>
          <a:p>
            <a:r>
              <a:rPr lang="en-US" sz="2000" dirty="0"/>
              <a:t>Interoperable with </a:t>
            </a:r>
            <a:r>
              <a:rPr lang="en-US" sz="2000" dirty="0" err="1"/>
              <a:t>Vensim</a:t>
            </a:r>
            <a:r>
              <a:rPr lang="en-US" sz="2000" dirty="0"/>
              <a:t>, </a:t>
            </a:r>
            <a:r>
              <a:rPr lang="en-US" sz="2000" dirty="0" err="1"/>
              <a:t>iThink</a:t>
            </a:r>
            <a:r>
              <a:rPr lang="en-US" sz="2000" dirty="0"/>
              <a:t>/Stella and </a:t>
            </a:r>
            <a:r>
              <a:rPr lang="en-US" sz="2000" dirty="0" err="1"/>
              <a:t>AnyLogic</a:t>
            </a:r>
            <a:r>
              <a:rPr lang="en-US" sz="2000" dirty="0"/>
              <a:t> with </a:t>
            </a:r>
            <a:r>
              <a:rPr lang="en-US" sz="2000" dirty="0" err="1"/>
              <a:t>xmile</a:t>
            </a:r>
            <a:r>
              <a:rPr lang="en-US" sz="2000" dirty="0"/>
              <a:t> model format.</a:t>
            </a:r>
          </a:p>
          <a:p>
            <a:r>
              <a:rPr lang="en-US" sz="2000" dirty="0">
                <a:solidFill>
                  <a:srgbClr val="FF0000"/>
                </a:solidFill>
              </a:rPr>
              <a:t>More examples, Monte Carlo simulation</a:t>
            </a:r>
          </a:p>
        </p:txBody>
      </p:sp>
      <p:sp>
        <p:nvSpPr>
          <p:cNvPr id="4" name="Slide Number Placeholder 3">
            <a:extLst>
              <a:ext uri="{FF2B5EF4-FFF2-40B4-BE49-F238E27FC236}">
                <a16:creationId xmlns:a16="http://schemas.microsoft.com/office/drawing/2014/main" id="{9643ECC1-A40F-009C-2B94-59B1CACF03EC}"/>
              </a:ext>
            </a:extLst>
          </p:cNvPr>
          <p:cNvSpPr>
            <a:spLocks noGrp="1"/>
          </p:cNvSpPr>
          <p:nvPr>
            <p:ph type="sldNum" sz="quarter" idx="12"/>
          </p:nvPr>
        </p:nvSpPr>
        <p:spPr/>
        <p:txBody>
          <a:bodyPr/>
          <a:lstStyle/>
          <a:p>
            <a:fld id="{48F63A3B-78C7-47BE-AE5E-E10140E04643}" type="slidenum">
              <a:rPr lang="en-US" smtClean="0"/>
              <a:t>22</a:t>
            </a:fld>
            <a:endParaRPr lang="en-US" dirty="0"/>
          </a:p>
        </p:txBody>
      </p:sp>
      <p:pic>
        <p:nvPicPr>
          <p:cNvPr id="5" name="Picture 4">
            <a:extLst>
              <a:ext uri="{FF2B5EF4-FFF2-40B4-BE49-F238E27FC236}">
                <a16:creationId xmlns:a16="http://schemas.microsoft.com/office/drawing/2014/main" id="{8CF268DD-4D42-557D-B0D8-44C8064386AF}"/>
              </a:ext>
            </a:extLst>
          </p:cNvPr>
          <p:cNvPicPr>
            <a:picLocks noChangeAspect="1"/>
          </p:cNvPicPr>
          <p:nvPr/>
        </p:nvPicPr>
        <p:blipFill>
          <a:blip r:embed="rId3"/>
          <a:stretch>
            <a:fillRect/>
          </a:stretch>
        </p:blipFill>
        <p:spPr>
          <a:xfrm>
            <a:off x="-5286947" y="3760037"/>
            <a:ext cx="5216224" cy="3474125"/>
          </a:xfrm>
          <a:prstGeom prst="rect">
            <a:avLst/>
          </a:prstGeom>
        </p:spPr>
      </p:pic>
      <p:pic>
        <p:nvPicPr>
          <p:cNvPr id="8" name="Picture 7">
            <a:extLst>
              <a:ext uri="{FF2B5EF4-FFF2-40B4-BE49-F238E27FC236}">
                <a16:creationId xmlns:a16="http://schemas.microsoft.com/office/drawing/2014/main" id="{79037768-D5D0-D11A-8441-BEBBF0FE7F26}"/>
              </a:ext>
            </a:extLst>
          </p:cNvPr>
          <p:cNvPicPr>
            <a:picLocks noChangeAspect="1"/>
          </p:cNvPicPr>
          <p:nvPr/>
        </p:nvPicPr>
        <p:blipFill>
          <a:blip r:embed="rId4"/>
          <a:stretch>
            <a:fillRect/>
          </a:stretch>
        </p:blipFill>
        <p:spPr>
          <a:xfrm>
            <a:off x="5334000" y="3886200"/>
            <a:ext cx="3797877" cy="2590800"/>
          </a:xfrm>
          <a:prstGeom prst="rect">
            <a:avLst/>
          </a:prstGeom>
        </p:spPr>
      </p:pic>
      <p:pic>
        <p:nvPicPr>
          <p:cNvPr id="9" name="Picture 8">
            <a:extLst>
              <a:ext uri="{FF2B5EF4-FFF2-40B4-BE49-F238E27FC236}">
                <a16:creationId xmlns:a16="http://schemas.microsoft.com/office/drawing/2014/main" id="{518F65A1-AC52-BD1A-092D-3DA1DE038143}"/>
              </a:ext>
            </a:extLst>
          </p:cNvPr>
          <p:cNvPicPr>
            <a:picLocks noChangeAspect="1"/>
          </p:cNvPicPr>
          <p:nvPr/>
        </p:nvPicPr>
        <p:blipFill>
          <a:blip r:embed="rId5"/>
          <a:stretch>
            <a:fillRect/>
          </a:stretch>
        </p:blipFill>
        <p:spPr>
          <a:xfrm>
            <a:off x="9372600" y="5267010"/>
            <a:ext cx="4602282" cy="979476"/>
          </a:xfrm>
          <a:prstGeom prst="rect">
            <a:avLst/>
          </a:prstGeom>
        </p:spPr>
      </p:pic>
      <p:pic>
        <p:nvPicPr>
          <p:cNvPr id="11" name="Picture 10" descr="A picture containing timeline&#10;&#10;Description automatically generated">
            <a:extLst>
              <a:ext uri="{FF2B5EF4-FFF2-40B4-BE49-F238E27FC236}">
                <a16:creationId xmlns:a16="http://schemas.microsoft.com/office/drawing/2014/main" id="{1C9C2B45-0F72-89FC-85B0-6544FCA1988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26184" y="2438400"/>
            <a:ext cx="2478575" cy="901926"/>
          </a:xfrm>
          <a:prstGeom prst="rect">
            <a:avLst/>
          </a:prstGeom>
        </p:spPr>
      </p:pic>
      <p:pic>
        <p:nvPicPr>
          <p:cNvPr id="12" name="Picture 11">
            <a:extLst>
              <a:ext uri="{FF2B5EF4-FFF2-40B4-BE49-F238E27FC236}">
                <a16:creationId xmlns:a16="http://schemas.microsoft.com/office/drawing/2014/main" id="{B37DBF37-EB9F-194E-1B25-849502522DDF}"/>
              </a:ext>
            </a:extLst>
          </p:cNvPr>
          <p:cNvPicPr>
            <a:picLocks noChangeAspect="1"/>
          </p:cNvPicPr>
          <p:nvPr/>
        </p:nvPicPr>
        <p:blipFill>
          <a:blip r:embed="rId7"/>
          <a:stretch>
            <a:fillRect/>
          </a:stretch>
        </p:blipFill>
        <p:spPr>
          <a:xfrm>
            <a:off x="10245018" y="-15949"/>
            <a:ext cx="6270990" cy="6858000"/>
          </a:xfrm>
          <a:prstGeom prst="rect">
            <a:avLst/>
          </a:prstGeom>
        </p:spPr>
      </p:pic>
      <p:pic>
        <p:nvPicPr>
          <p:cNvPr id="13" name="Picture 12">
            <a:extLst>
              <a:ext uri="{FF2B5EF4-FFF2-40B4-BE49-F238E27FC236}">
                <a16:creationId xmlns:a16="http://schemas.microsoft.com/office/drawing/2014/main" id="{F7EC5EA0-2FD4-FC5C-6E36-1EAC75EAA2FB}"/>
              </a:ext>
            </a:extLst>
          </p:cNvPr>
          <p:cNvPicPr>
            <a:picLocks noChangeAspect="1"/>
          </p:cNvPicPr>
          <p:nvPr/>
        </p:nvPicPr>
        <p:blipFill>
          <a:blip r:embed="rId8"/>
          <a:stretch>
            <a:fillRect/>
          </a:stretch>
        </p:blipFill>
        <p:spPr>
          <a:xfrm>
            <a:off x="396492" y="2569408"/>
            <a:ext cx="4937508" cy="4234432"/>
          </a:xfrm>
          <a:prstGeom prst="rect">
            <a:avLst/>
          </a:prstGeom>
        </p:spPr>
      </p:pic>
      <p:pic>
        <p:nvPicPr>
          <p:cNvPr id="15" name="Picture 14">
            <a:extLst>
              <a:ext uri="{FF2B5EF4-FFF2-40B4-BE49-F238E27FC236}">
                <a16:creationId xmlns:a16="http://schemas.microsoft.com/office/drawing/2014/main" id="{17D91C06-6C5B-70AD-A3AB-B770E04E470E}"/>
              </a:ext>
            </a:extLst>
          </p:cNvPr>
          <p:cNvPicPr>
            <a:picLocks noChangeAspect="1"/>
          </p:cNvPicPr>
          <p:nvPr/>
        </p:nvPicPr>
        <p:blipFill>
          <a:blip r:embed="rId9"/>
          <a:stretch>
            <a:fillRect/>
          </a:stretch>
        </p:blipFill>
        <p:spPr>
          <a:xfrm>
            <a:off x="10922516" y="5756748"/>
            <a:ext cx="2491317" cy="1755785"/>
          </a:xfrm>
          <a:prstGeom prst="rect">
            <a:avLst/>
          </a:prstGeom>
        </p:spPr>
      </p:pic>
      <p:pic>
        <p:nvPicPr>
          <p:cNvPr id="16" name="Picture 15">
            <a:extLst>
              <a:ext uri="{FF2B5EF4-FFF2-40B4-BE49-F238E27FC236}">
                <a16:creationId xmlns:a16="http://schemas.microsoft.com/office/drawing/2014/main" id="{91469AA0-532F-B023-6BEF-C1A1E141DFE5}"/>
              </a:ext>
            </a:extLst>
          </p:cNvPr>
          <p:cNvPicPr>
            <a:picLocks noChangeAspect="1"/>
          </p:cNvPicPr>
          <p:nvPr/>
        </p:nvPicPr>
        <p:blipFill>
          <a:blip r:embed="rId10"/>
          <a:stretch>
            <a:fillRect/>
          </a:stretch>
        </p:blipFill>
        <p:spPr>
          <a:xfrm>
            <a:off x="5791200" y="3352800"/>
            <a:ext cx="3086889" cy="432081"/>
          </a:xfrm>
          <a:prstGeom prst="rect">
            <a:avLst/>
          </a:prstGeom>
        </p:spPr>
      </p:pic>
    </p:spTree>
    <p:extLst>
      <p:ext uri="{BB962C8B-B14F-4D97-AF65-F5344CB8AC3E}">
        <p14:creationId xmlns:p14="http://schemas.microsoft.com/office/powerpoint/2010/main" val="35576312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74170-C14B-EF41-900E-A4DCD817428C}"/>
              </a:ext>
            </a:extLst>
          </p:cNvPr>
          <p:cNvSpPr>
            <a:spLocks noGrp="1"/>
          </p:cNvSpPr>
          <p:nvPr>
            <p:ph type="title"/>
          </p:nvPr>
        </p:nvSpPr>
        <p:spPr/>
        <p:txBody>
          <a:bodyPr>
            <a:normAutofit fontScale="90000"/>
          </a:bodyPr>
          <a:lstStyle/>
          <a:p>
            <a:r>
              <a:rPr lang="en-US" dirty="0"/>
              <a:t>Integrated Requirements and Effort Models</a:t>
            </a:r>
          </a:p>
        </p:txBody>
      </p:sp>
      <p:sp>
        <p:nvSpPr>
          <p:cNvPr id="3" name="Content Placeholder 2">
            <a:extLst>
              <a:ext uri="{FF2B5EF4-FFF2-40B4-BE49-F238E27FC236}">
                <a16:creationId xmlns:a16="http://schemas.microsoft.com/office/drawing/2014/main" id="{03742230-4303-6145-8086-3B98B766974E}"/>
              </a:ext>
            </a:extLst>
          </p:cNvPr>
          <p:cNvSpPr>
            <a:spLocks noGrp="1"/>
          </p:cNvSpPr>
          <p:nvPr>
            <p:ph idx="1"/>
          </p:nvPr>
        </p:nvSpPr>
        <p:spPr>
          <a:xfrm>
            <a:off x="685800" y="1752600"/>
            <a:ext cx="1784610" cy="4419600"/>
          </a:xfrm>
        </p:spPr>
        <p:txBody>
          <a:bodyPr/>
          <a:lstStyle/>
          <a:p>
            <a:pPr marL="0" indent="0" algn="ctr">
              <a:buNone/>
            </a:pPr>
            <a:r>
              <a:rPr lang="en-US" dirty="0"/>
              <a:t>…</a:t>
            </a:r>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a:t>
            </a:r>
          </a:p>
        </p:txBody>
      </p:sp>
      <p:sp>
        <p:nvSpPr>
          <p:cNvPr id="4" name="Slide Number Placeholder 3">
            <a:extLst>
              <a:ext uri="{FF2B5EF4-FFF2-40B4-BE49-F238E27FC236}">
                <a16:creationId xmlns:a16="http://schemas.microsoft.com/office/drawing/2014/main" id="{1B53EA11-AC29-34F5-E4BD-325A36AE3F7D}"/>
              </a:ext>
            </a:extLst>
          </p:cNvPr>
          <p:cNvSpPr>
            <a:spLocks noGrp="1"/>
          </p:cNvSpPr>
          <p:nvPr>
            <p:ph type="sldNum" sz="quarter" idx="12"/>
          </p:nvPr>
        </p:nvSpPr>
        <p:spPr>
          <a:xfrm>
            <a:off x="6457950" y="6356351"/>
            <a:ext cx="2057400" cy="365125"/>
          </a:xfrm>
        </p:spPr>
        <p:txBody>
          <a:bodyPr/>
          <a:lstStyle/>
          <a:p>
            <a:fld id="{48F63A3B-78C7-47BE-AE5E-E10140E04643}" type="slidenum">
              <a:rPr lang="en-US" smtClean="0"/>
              <a:t>23</a:t>
            </a:fld>
            <a:endParaRPr lang="en-US" dirty="0"/>
          </a:p>
        </p:txBody>
      </p:sp>
      <p:pic>
        <p:nvPicPr>
          <p:cNvPr id="5" name="Picture 4">
            <a:extLst>
              <a:ext uri="{FF2B5EF4-FFF2-40B4-BE49-F238E27FC236}">
                <a16:creationId xmlns:a16="http://schemas.microsoft.com/office/drawing/2014/main" id="{8C2DADAA-84B4-9D37-E502-CB99F1E7E0C4}"/>
              </a:ext>
            </a:extLst>
          </p:cNvPr>
          <p:cNvPicPr>
            <a:picLocks noChangeAspect="1"/>
          </p:cNvPicPr>
          <p:nvPr/>
        </p:nvPicPr>
        <p:blipFill>
          <a:blip r:embed="rId3"/>
          <a:stretch>
            <a:fillRect/>
          </a:stretch>
        </p:blipFill>
        <p:spPr>
          <a:xfrm>
            <a:off x="3893584" y="1056714"/>
            <a:ext cx="4869416" cy="5191686"/>
          </a:xfrm>
          <a:prstGeom prst="rect">
            <a:avLst/>
          </a:prstGeom>
        </p:spPr>
      </p:pic>
      <p:pic>
        <p:nvPicPr>
          <p:cNvPr id="9" name="Picture 8">
            <a:extLst>
              <a:ext uri="{FF2B5EF4-FFF2-40B4-BE49-F238E27FC236}">
                <a16:creationId xmlns:a16="http://schemas.microsoft.com/office/drawing/2014/main" id="{102D20E9-7673-828E-9612-6CFF7D3AB9A9}"/>
              </a:ext>
            </a:extLst>
          </p:cNvPr>
          <p:cNvPicPr>
            <a:picLocks noChangeAspect="1"/>
          </p:cNvPicPr>
          <p:nvPr/>
        </p:nvPicPr>
        <p:blipFill rotWithShape="1">
          <a:blip r:embed="rId4"/>
          <a:srcRect r="11018" b="7058"/>
          <a:stretch/>
        </p:blipFill>
        <p:spPr>
          <a:xfrm>
            <a:off x="152400" y="1066801"/>
            <a:ext cx="3505200" cy="761999"/>
          </a:xfrm>
          <a:prstGeom prst="rect">
            <a:avLst/>
          </a:prstGeom>
        </p:spPr>
      </p:pic>
      <p:pic>
        <p:nvPicPr>
          <p:cNvPr id="11" name="Graphic 10">
            <a:extLst>
              <a:ext uri="{FF2B5EF4-FFF2-40B4-BE49-F238E27FC236}">
                <a16:creationId xmlns:a16="http://schemas.microsoft.com/office/drawing/2014/main" id="{024AC781-7F12-C402-F900-5E5B8D0982A9}"/>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8000"/>
          <a:stretch/>
        </p:blipFill>
        <p:spPr>
          <a:xfrm>
            <a:off x="108210" y="2209800"/>
            <a:ext cx="3320790" cy="3325053"/>
          </a:xfrm>
          <a:prstGeom prst="rect">
            <a:avLst/>
          </a:prstGeom>
        </p:spPr>
      </p:pic>
    </p:spTree>
    <p:extLst>
      <p:ext uri="{BB962C8B-B14F-4D97-AF65-F5344CB8AC3E}">
        <p14:creationId xmlns:p14="http://schemas.microsoft.com/office/powerpoint/2010/main" val="37231630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74170-C14B-EF41-900E-A4DCD817428C}"/>
              </a:ext>
            </a:extLst>
          </p:cNvPr>
          <p:cNvSpPr>
            <a:spLocks noGrp="1"/>
          </p:cNvSpPr>
          <p:nvPr>
            <p:ph type="title"/>
          </p:nvPr>
        </p:nvSpPr>
        <p:spPr/>
        <p:txBody>
          <a:bodyPr>
            <a:normAutofit/>
          </a:bodyPr>
          <a:lstStyle/>
          <a:p>
            <a:r>
              <a:rPr lang="en-US" dirty="0"/>
              <a:t>Customization and Shortcuts</a:t>
            </a:r>
          </a:p>
        </p:txBody>
      </p:sp>
      <p:sp>
        <p:nvSpPr>
          <p:cNvPr id="3" name="Content Placeholder 2">
            <a:extLst>
              <a:ext uri="{FF2B5EF4-FFF2-40B4-BE49-F238E27FC236}">
                <a16:creationId xmlns:a16="http://schemas.microsoft.com/office/drawing/2014/main" id="{03742230-4303-6145-8086-3B98B766974E}"/>
              </a:ext>
            </a:extLst>
          </p:cNvPr>
          <p:cNvSpPr>
            <a:spLocks noGrp="1"/>
          </p:cNvSpPr>
          <p:nvPr>
            <p:ph idx="1"/>
          </p:nvPr>
        </p:nvSpPr>
        <p:spPr>
          <a:xfrm>
            <a:off x="533400" y="1825625"/>
            <a:ext cx="4267200" cy="4346576"/>
          </a:xfrm>
        </p:spPr>
        <p:txBody>
          <a:bodyPr>
            <a:normAutofit/>
          </a:bodyPr>
          <a:lstStyle/>
          <a:p>
            <a:r>
              <a:rPr lang="en-US" sz="2200" dirty="0"/>
              <a:t>Styling</a:t>
            </a:r>
          </a:p>
          <a:p>
            <a:pPr lvl="1"/>
            <a:r>
              <a:rPr lang="en-US" sz="1900" dirty="0"/>
              <a:t>Custom icons with </a:t>
            </a:r>
            <a:r>
              <a:rPr lang="en-US" sz="1900" dirty="0" err="1"/>
              <a:t>unicode</a:t>
            </a:r>
            <a:endParaRPr lang="en-US" sz="1900" dirty="0">
              <a:solidFill>
                <a:srgbClr val="C00000"/>
              </a:solidFill>
            </a:endParaRPr>
          </a:p>
          <a:p>
            <a:pPr lvl="1"/>
            <a:r>
              <a:rPr lang="en-US" sz="1900" dirty="0"/>
              <a:t>APIs support color options, formatting, word wrap size, and more.</a:t>
            </a:r>
          </a:p>
          <a:p>
            <a:r>
              <a:rPr lang="en-US" sz="2200" dirty="0"/>
              <a:t>Shortcuts</a:t>
            </a:r>
          </a:p>
          <a:p>
            <a:pPr lvl="1"/>
            <a:r>
              <a:rPr lang="en-US" sz="1900" dirty="0"/>
              <a:t>Use tuples for node fan-in and fan-out connections to alleviate redundancy</a:t>
            </a:r>
          </a:p>
          <a:p>
            <a:r>
              <a:rPr lang="en-US" sz="2200" i="1" dirty="0"/>
              <a:t>Graphviz online </a:t>
            </a:r>
            <a:r>
              <a:rPr lang="en-US" sz="2200" dirty="0"/>
              <a:t>tool</a:t>
            </a:r>
            <a:r>
              <a:rPr lang="en-US" sz="2200" i="1" dirty="0"/>
              <a:t> </a:t>
            </a:r>
            <a:r>
              <a:rPr lang="en-US" sz="2200" dirty="0"/>
              <a:t>enables customization of dot markup at </a:t>
            </a:r>
            <a:r>
              <a:rPr lang="en-US" sz="2200" dirty="0">
                <a:solidFill>
                  <a:srgbClr val="FF0000"/>
                </a:solidFill>
                <a:hlinkClick r:id="rId3"/>
              </a:rPr>
              <a:t>http://pyml.fun/graphviz_online</a:t>
            </a:r>
            <a:endParaRPr lang="en-US" sz="2200" dirty="0">
              <a:solidFill>
                <a:srgbClr val="FF0000"/>
              </a:solidFill>
            </a:endParaRPr>
          </a:p>
          <a:p>
            <a:endParaRPr lang="en-US" dirty="0">
              <a:solidFill>
                <a:srgbClr val="FF0000"/>
              </a:solidFill>
            </a:endParaRPr>
          </a:p>
        </p:txBody>
      </p:sp>
      <p:pic>
        <p:nvPicPr>
          <p:cNvPr id="5" name="Picture 4">
            <a:extLst>
              <a:ext uri="{FF2B5EF4-FFF2-40B4-BE49-F238E27FC236}">
                <a16:creationId xmlns:a16="http://schemas.microsoft.com/office/drawing/2014/main" id="{13A6D058-8A36-060E-931A-4488011114EE}"/>
              </a:ext>
            </a:extLst>
          </p:cNvPr>
          <p:cNvPicPr>
            <a:picLocks noChangeAspect="1"/>
          </p:cNvPicPr>
          <p:nvPr/>
        </p:nvPicPr>
        <p:blipFill>
          <a:blip r:embed="rId4"/>
          <a:stretch>
            <a:fillRect/>
          </a:stretch>
        </p:blipFill>
        <p:spPr>
          <a:xfrm>
            <a:off x="4549877" y="853886"/>
            <a:ext cx="3998376" cy="2575113"/>
          </a:xfrm>
          <a:prstGeom prst="rect">
            <a:avLst/>
          </a:prstGeom>
        </p:spPr>
      </p:pic>
      <p:sp>
        <p:nvSpPr>
          <p:cNvPr id="7" name="Slide Number Placeholder 3">
            <a:extLst>
              <a:ext uri="{FF2B5EF4-FFF2-40B4-BE49-F238E27FC236}">
                <a16:creationId xmlns:a16="http://schemas.microsoft.com/office/drawing/2014/main" id="{57875D49-0B99-8CB9-5C45-66BA8F70C80F}"/>
              </a:ext>
            </a:extLst>
          </p:cNvPr>
          <p:cNvSpPr>
            <a:spLocks noGrp="1"/>
          </p:cNvSpPr>
          <p:nvPr>
            <p:ph type="sldNum" sz="quarter" idx="12"/>
          </p:nvPr>
        </p:nvSpPr>
        <p:spPr>
          <a:xfrm>
            <a:off x="6457950" y="6356351"/>
            <a:ext cx="2057400" cy="365125"/>
          </a:xfrm>
        </p:spPr>
        <p:txBody>
          <a:bodyPr/>
          <a:lstStyle/>
          <a:p>
            <a:fld id="{48F63A3B-78C7-47BE-AE5E-E10140E04643}" type="slidenum">
              <a:rPr lang="en-US" smtClean="0"/>
              <a:t>24</a:t>
            </a:fld>
            <a:endParaRPr lang="en-US" dirty="0"/>
          </a:p>
        </p:txBody>
      </p:sp>
      <p:pic>
        <p:nvPicPr>
          <p:cNvPr id="8" name="Picture 7">
            <a:extLst>
              <a:ext uri="{FF2B5EF4-FFF2-40B4-BE49-F238E27FC236}">
                <a16:creationId xmlns:a16="http://schemas.microsoft.com/office/drawing/2014/main" id="{5F0FB98A-6BC7-1FAB-D26C-E8673D735993}"/>
              </a:ext>
            </a:extLst>
          </p:cNvPr>
          <p:cNvPicPr>
            <a:picLocks noChangeAspect="1"/>
          </p:cNvPicPr>
          <p:nvPr/>
        </p:nvPicPr>
        <p:blipFill>
          <a:blip r:embed="rId5"/>
          <a:stretch>
            <a:fillRect/>
          </a:stretch>
        </p:blipFill>
        <p:spPr>
          <a:xfrm>
            <a:off x="4572000" y="3528820"/>
            <a:ext cx="4584907" cy="2894451"/>
          </a:xfrm>
          <a:prstGeom prst="rect">
            <a:avLst/>
          </a:prstGeom>
        </p:spPr>
      </p:pic>
    </p:spTree>
    <p:extLst>
      <p:ext uri="{BB962C8B-B14F-4D97-AF65-F5344CB8AC3E}">
        <p14:creationId xmlns:p14="http://schemas.microsoft.com/office/powerpoint/2010/main" val="37186995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37EB1-10A1-414C-8AE1-504530ACDCFC}"/>
              </a:ext>
            </a:extLst>
          </p:cNvPr>
          <p:cNvSpPr>
            <a:spLocks noGrp="1"/>
          </p:cNvSpPr>
          <p:nvPr>
            <p:ph type="title"/>
          </p:nvPr>
        </p:nvSpPr>
        <p:spPr/>
        <p:txBody>
          <a:bodyPr>
            <a:normAutofit fontScale="90000"/>
          </a:bodyPr>
          <a:lstStyle/>
          <a:p>
            <a:r>
              <a:rPr lang="en-US" dirty="0"/>
              <a:t>Example Document Generation </a:t>
            </a:r>
            <a:br>
              <a:rPr lang="en-US" dirty="0"/>
            </a:br>
            <a:r>
              <a:rPr lang="en-US" dirty="0"/>
              <a:t>Including Diagrams</a:t>
            </a:r>
          </a:p>
        </p:txBody>
      </p:sp>
      <p:sp>
        <p:nvSpPr>
          <p:cNvPr id="3" name="Content Placeholder 2">
            <a:extLst>
              <a:ext uri="{FF2B5EF4-FFF2-40B4-BE49-F238E27FC236}">
                <a16:creationId xmlns:a16="http://schemas.microsoft.com/office/drawing/2014/main" id="{C2E73F23-4C17-104E-9E79-966EF875A5A6}"/>
              </a:ext>
            </a:extLst>
          </p:cNvPr>
          <p:cNvSpPr>
            <a:spLocks noGrp="1"/>
          </p:cNvSpPr>
          <p:nvPr>
            <p:ph idx="1"/>
          </p:nvPr>
        </p:nvSpPr>
        <p:spPr>
          <a:xfrm>
            <a:off x="1496606" y="1397000"/>
            <a:ext cx="3335042" cy="4024192"/>
          </a:xfrm>
        </p:spPr>
        <p:txBody>
          <a:bodyPr>
            <a:normAutofit/>
          </a:bodyPr>
          <a:lstStyle/>
          <a:p>
            <a:pPr marL="0" indent="0">
              <a:buNone/>
            </a:pPr>
            <a:r>
              <a:rPr lang="en-US" sz="2400" dirty="0"/>
              <a:t>Input</a:t>
            </a:r>
          </a:p>
        </p:txBody>
      </p:sp>
      <p:pic>
        <p:nvPicPr>
          <p:cNvPr id="6" name="Picture 5">
            <a:extLst>
              <a:ext uri="{FF2B5EF4-FFF2-40B4-BE49-F238E27FC236}">
                <a16:creationId xmlns:a16="http://schemas.microsoft.com/office/drawing/2014/main" id="{18522D90-F70F-2942-9EDE-59560F0FCCD4}"/>
              </a:ext>
            </a:extLst>
          </p:cNvPr>
          <p:cNvPicPr>
            <a:picLocks noChangeAspect="1"/>
          </p:cNvPicPr>
          <p:nvPr/>
        </p:nvPicPr>
        <p:blipFill>
          <a:blip r:embed="rId3"/>
          <a:stretch>
            <a:fillRect/>
          </a:stretch>
        </p:blipFill>
        <p:spPr>
          <a:xfrm>
            <a:off x="4831648" y="1738445"/>
            <a:ext cx="3550352" cy="4573796"/>
          </a:xfrm>
          <a:prstGeom prst="rect">
            <a:avLst/>
          </a:prstGeom>
        </p:spPr>
      </p:pic>
      <p:sp>
        <p:nvSpPr>
          <p:cNvPr id="8" name="Slide Number Placeholder 3">
            <a:extLst>
              <a:ext uri="{FF2B5EF4-FFF2-40B4-BE49-F238E27FC236}">
                <a16:creationId xmlns:a16="http://schemas.microsoft.com/office/drawing/2014/main" id="{A00BE9CD-E08B-424A-9A5D-0B5EF5AB7DAA}"/>
              </a:ext>
            </a:extLst>
          </p:cNvPr>
          <p:cNvSpPr>
            <a:spLocks noGrp="1"/>
          </p:cNvSpPr>
          <p:nvPr>
            <p:ph type="sldNum" sz="quarter" idx="12"/>
          </p:nvPr>
        </p:nvSpPr>
        <p:spPr>
          <a:xfrm>
            <a:off x="6457950" y="6356351"/>
            <a:ext cx="2057400" cy="365125"/>
          </a:xfrm>
        </p:spPr>
        <p:txBody>
          <a:bodyPr/>
          <a:lstStyle/>
          <a:p>
            <a:fld id="{48F63A3B-78C7-47BE-AE5E-E10140E04643}" type="slidenum">
              <a:rPr lang="en-US" smtClean="0"/>
              <a:t>25</a:t>
            </a:fld>
            <a:endParaRPr lang="en-US" dirty="0"/>
          </a:p>
        </p:txBody>
      </p:sp>
      <p:sp>
        <p:nvSpPr>
          <p:cNvPr id="10" name="Content Placeholder 2">
            <a:extLst>
              <a:ext uri="{FF2B5EF4-FFF2-40B4-BE49-F238E27FC236}">
                <a16:creationId xmlns:a16="http://schemas.microsoft.com/office/drawing/2014/main" id="{47709605-9145-4DA9-9AF1-0A8AC8A19828}"/>
              </a:ext>
            </a:extLst>
          </p:cNvPr>
          <p:cNvSpPr txBox="1">
            <a:spLocks/>
          </p:cNvSpPr>
          <p:nvPr/>
        </p:nvSpPr>
        <p:spPr>
          <a:xfrm>
            <a:off x="5979873" y="1371600"/>
            <a:ext cx="3335042" cy="40241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Output</a:t>
            </a:r>
          </a:p>
        </p:txBody>
      </p:sp>
      <p:pic>
        <p:nvPicPr>
          <p:cNvPr id="11" name="Picture 10">
            <a:extLst>
              <a:ext uri="{FF2B5EF4-FFF2-40B4-BE49-F238E27FC236}">
                <a16:creationId xmlns:a16="http://schemas.microsoft.com/office/drawing/2014/main" id="{7AB46194-9791-4184-B1C0-1D3909D43EF9}"/>
              </a:ext>
            </a:extLst>
          </p:cNvPr>
          <p:cNvPicPr>
            <a:picLocks noChangeAspect="1"/>
          </p:cNvPicPr>
          <p:nvPr/>
        </p:nvPicPr>
        <p:blipFill>
          <a:blip r:embed="rId4"/>
          <a:stretch>
            <a:fillRect/>
          </a:stretch>
        </p:blipFill>
        <p:spPr>
          <a:xfrm>
            <a:off x="6096000" y="3663848"/>
            <a:ext cx="1219200" cy="2000352"/>
          </a:xfrm>
          <a:prstGeom prst="rect">
            <a:avLst/>
          </a:prstGeom>
        </p:spPr>
      </p:pic>
      <p:pic>
        <p:nvPicPr>
          <p:cNvPr id="33" name="Picture 32">
            <a:extLst>
              <a:ext uri="{FF2B5EF4-FFF2-40B4-BE49-F238E27FC236}">
                <a16:creationId xmlns:a16="http://schemas.microsoft.com/office/drawing/2014/main" id="{2411210E-81E5-4A15-AE12-9E061F45CE5B}"/>
              </a:ext>
            </a:extLst>
          </p:cNvPr>
          <p:cNvPicPr>
            <a:picLocks noChangeAspect="1"/>
          </p:cNvPicPr>
          <p:nvPr/>
        </p:nvPicPr>
        <p:blipFill>
          <a:blip r:embed="rId5"/>
          <a:stretch>
            <a:fillRect/>
          </a:stretch>
        </p:blipFill>
        <p:spPr>
          <a:xfrm>
            <a:off x="6021906" y="2962115"/>
            <a:ext cx="1169835" cy="506412"/>
          </a:xfrm>
          <a:prstGeom prst="rect">
            <a:avLst/>
          </a:prstGeom>
        </p:spPr>
      </p:pic>
      <p:pic>
        <p:nvPicPr>
          <p:cNvPr id="41" name="Picture 40">
            <a:extLst>
              <a:ext uri="{FF2B5EF4-FFF2-40B4-BE49-F238E27FC236}">
                <a16:creationId xmlns:a16="http://schemas.microsoft.com/office/drawing/2014/main" id="{4E6278A4-CAA9-47E7-8A50-B07EC492A23D}"/>
              </a:ext>
            </a:extLst>
          </p:cNvPr>
          <p:cNvPicPr>
            <a:picLocks noChangeAspect="1"/>
          </p:cNvPicPr>
          <p:nvPr/>
        </p:nvPicPr>
        <p:blipFill>
          <a:blip r:embed="rId6"/>
          <a:stretch>
            <a:fillRect/>
          </a:stretch>
        </p:blipFill>
        <p:spPr>
          <a:xfrm>
            <a:off x="740104" y="1828800"/>
            <a:ext cx="4049510" cy="4367119"/>
          </a:xfrm>
          <a:prstGeom prst="rect">
            <a:avLst/>
          </a:prstGeom>
        </p:spPr>
      </p:pic>
    </p:spTree>
    <p:extLst>
      <p:ext uri="{BB962C8B-B14F-4D97-AF65-F5344CB8AC3E}">
        <p14:creationId xmlns:p14="http://schemas.microsoft.com/office/powerpoint/2010/main" val="5463025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3F3BA-8F51-D099-D42C-04526CC43F85}"/>
              </a:ext>
            </a:extLst>
          </p:cNvPr>
          <p:cNvSpPr>
            <a:spLocks noGrp="1"/>
          </p:cNvSpPr>
          <p:nvPr>
            <p:ph type="title"/>
          </p:nvPr>
        </p:nvSpPr>
        <p:spPr/>
        <p:txBody>
          <a:bodyPr/>
          <a:lstStyle/>
          <a:p>
            <a:r>
              <a:rPr lang="en-US" dirty="0"/>
              <a:t>Prototyped Upcoming Features</a:t>
            </a:r>
          </a:p>
        </p:txBody>
      </p:sp>
      <p:sp>
        <p:nvSpPr>
          <p:cNvPr id="3" name="Content Placeholder 2">
            <a:extLst>
              <a:ext uri="{FF2B5EF4-FFF2-40B4-BE49-F238E27FC236}">
                <a16:creationId xmlns:a16="http://schemas.microsoft.com/office/drawing/2014/main" id="{6A864543-82B4-F5FE-B211-A4B6204D2FD3}"/>
              </a:ext>
            </a:extLst>
          </p:cNvPr>
          <p:cNvSpPr>
            <a:spLocks noGrp="1"/>
          </p:cNvSpPr>
          <p:nvPr>
            <p:ph idx="1"/>
          </p:nvPr>
        </p:nvSpPr>
        <p:spPr/>
        <p:txBody>
          <a:bodyPr/>
          <a:lstStyle/>
          <a:p>
            <a:r>
              <a:rPr lang="en-US" dirty="0"/>
              <a:t>Activity model diagrams with more node types </a:t>
            </a:r>
          </a:p>
          <a:p>
            <a:r>
              <a:rPr lang="en-US" dirty="0"/>
              <a:t>State model diagrams</a:t>
            </a:r>
          </a:p>
          <a:p>
            <a:r>
              <a:rPr lang="en-US" dirty="0"/>
              <a:t>Orthogonal variability model diagrams</a:t>
            </a:r>
          </a:p>
          <a:p>
            <a:r>
              <a:rPr lang="en-US" dirty="0">
                <a:hlinkClick r:id="rId3"/>
              </a:rPr>
              <a:t>Dynamic fault tree simulation</a:t>
            </a:r>
            <a:endParaRPr lang="en-US" dirty="0"/>
          </a:p>
        </p:txBody>
      </p:sp>
      <p:sp>
        <p:nvSpPr>
          <p:cNvPr id="4" name="Slide Number Placeholder 3">
            <a:extLst>
              <a:ext uri="{FF2B5EF4-FFF2-40B4-BE49-F238E27FC236}">
                <a16:creationId xmlns:a16="http://schemas.microsoft.com/office/drawing/2014/main" id="{47B73F43-ED5D-48FB-6D2C-D4A536D5766D}"/>
              </a:ext>
            </a:extLst>
          </p:cNvPr>
          <p:cNvSpPr>
            <a:spLocks noGrp="1"/>
          </p:cNvSpPr>
          <p:nvPr>
            <p:ph type="sldNum" sz="quarter" idx="12"/>
          </p:nvPr>
        </p:nvSpPr>
        <p:spPr/>
        <p:txBody>
          <a:bodyPr/>
          <a:lstStyle/>
          <a:p>
            <a:fld id="{48F63A3B-78C7-47BE-AE5E-E10140E04643}" type="slidenum">
              <a:rPr lang="en-US" smtClean="0"/>
              <a:t>26</a:t>
            </a:fld>
            <a:endParaRPr lang="en-US" dirty="0"/>
          </a:p>
        </p:txBody>
      </p:sp>
      <p:pic>
        <p:nvPicPr>
          <p:cNvPr id="7" name="Picture 6">
            <a:extLst>
              <a:ext uri="{FF2B5EF4-FFF2-40B4-BE49-F238E27FC236}">
                <a16:creationId xmlns:a16="http://schemas.microsoft.com/office/drawing/2014/main" id="{B9ECA4A4-E30C-EFEE-F6A1-B3FF59A83C21}"/>
              </a:ext>
            </a:extLst>
          </p:cNvPr>
          <p:cNvPicPr>
            <a:picLocks noChangeAspect="1"/>
          </p:cNvPicPr>
          <p:nvPr/>
        </p:nvPicPr>
        <p:blipFill>
          <a:blip r:embed="rId4"/>
          <a:stretch>
            <a:fillRect/>
          </a:stretch>
        </p:blipFill>
        <p:spPr>
          <a:xfrm>
            <a:off x="5562600" y="3429000"/>
            <a:ext cx="2286000" cy="1805869"/>
          </a:xfrm>
          <a:prstGeom prst="rect">
            <a:avLst/>
          </a:prstGeom>
        </p:spPr>
      </p:pic>
    </p:spTree>
    <p:extLst>
      <p:ext uri="{BB962C8B-B14F-4D97-AF65-F5344CB8AC3E}">
        <p14:creationId xmlns:p14="http://schemas.microsoft.com/office/powerpoint/2010/main" val="3050788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090A8-31CA-A8F5-FDC1-D848ED11DE9C}"/>
              </a:ext>
            </a:extLst>
          </p:cNvPr>
          <p:cNvSpPr>
            <a:spLocks noGrp="1"/>
          </p:cNvSpPr>
          <p:nvPr>
            <p:ph type="title"/>
          </p:nvPr>
        </p:nvSpPr>
        <p:spPr/>
        <p:txBody>
          <a:bodyPr/>
          <a:lstStyle/>
          <a:p>
            <a:r>
              <a:rPr lang="en-US" dirty="0"/>
              <a:t>Future Work and Capabilities</a:t>
            </a:r>
          </a:p>
        </p:txBody>
      </p:sp>
      <p:sp>
        <p:nvSpPr>
          <p:cNvPr id="3" name="Content Placeholder 2">
            <a:extLst>
              <a:ext uri="{FF2B5EF4-FFF2-40B4-BE49-F238E27FC236}">
                <a16:creationId xmlns:a16="http://schemas.microsoft.com/office/drawing/2014/main" id="{74C427B8-076C-99EA-8ED3-5F0D448752A2}"/>
              </a:ext>
            </a:extLst>
          </p:cNvPr>
          <p:cNvSpPr>
            <a:spLocks noGrp="1"/>
          </p:cNvSpPr>
          <p:nvPr>
            <p:ph idx="1"/>
          </p:nvPr>
        </p:nvSpPr>
        <p:spPr>
          <a:xfrm>
            <a:off x="628650" y="1676400"/>
            <a:ext cx="7886700" cy="4351338"/>
          </a:xfrm>
        </p:spPr>
        <p:txBody>
          <a:bodyPr>
            <a:normAutofit fontScale="92500" lnSpcReduction="10000"/>
          </a:bodyPr>
          <a:lstStyle/>
          <a:p>
            <a:r>
              <a:rPr lang="en-US" dirty="0"/>
              <a:t>Additional object-oriented API</a:t>
            </a:r>
          </a:p>
          <a:p>
            <a:pPr lvl="1"/>
            <a:r>
              <a:rPr lang="en-US" dirty="0"/>
              <a:t>Foster reuse, adoption and increase sophistication</a:t>
            </a:r>
          </a:p>
          <a:p>
            <a:pPr lvl="1"/>
            <a:r>
              <a:rPr lang="en-US" dirty="0"/>
              <a:t>Can alleviate manual bookkeeping across models</a:t>
            </a:r>
          </a:p>
          <a:p>
            <a:r>
              <a:rPr lang="en-US" dirty="0"/>
              <a:t>Graphical editor for diagrams in browser using open-source JavaScript</a:t>
            </a:r>
          </a:p>
          <a:p>
            <a:r>
              <a:rPr lang="en-US" dirty="0"/>
              <a:t>Natural language extensions</a:t>
            </a:r>
          </a:p>
          <a:p>
            <a:pPr lvl="1"/>
            <a:r>
              <a:rPr lang="en-US" dirty="0"/>
              <a:t>E.g., write concise sentences for use case scenario and sequence model interactions using simple grammar rules and keywords </a:t>
            </a:r>
          </a:p>
          <a:p>
            <a:r>
              <a:rPr lang="en-US" dirty="0"/>
              <a:t>Code generation from sequence and activity models</a:t>
            </a:r>
          </a:p>
          <a:p>
            <a:r>
              <a:rPr lang="en-US" sz="2800" dirty="0">
                <a:ea typeface="CMU Serif Roman" panose="02000603000000000000" pitchFamily="2" charset="0"/>
                <a:cs typeface="CMU Serif Roman" panose="02000603000000000000" pitchFamily="2" charset="0"/>
              </a:rPr>
              <a:t>See </a:t>
            </a:r>
            <a:r>
              <a:rPr lang="en-US" sz="2800" dirty="0">
                <a:latin typeface="Calibri (Body)"/>
                <a:hlinkClick r:id="rId3"/>
              </a:rPr>
              <a:t>http://se-lib.org</a:t>
            </a:r>
            <a:r>
              <a:rPr lang="en-US" sz="2800">
                <a:ea typeface="CMU Serif Roman" panose="02000603000000000000" pitchFamily="2" charset="0"/>
                <a:cs typeface="CMU Serif Roman" panose="02000603000000000000" pitchFamily="2" charset="0"/>
              </a:rPr>
              <a:t> </a:t>
            </a:r>
            <a:r>
              <a:rPr lang="en-US" sz="2800" dirty="0">
                <a:ea typeface="CMU Serif Roman" panose="02000603000000000000" pitchFamily="2" charset="0"/>
                <a:cs typeface="CMU Serif Roman" panose="02000603000000000000" pitchFamily="2" charset="0"/>
              </a:rPr>
              <a:t>for more information.</a:t>
            </a:r>
          </a:p>
          <a:p>
            <a:endParaRPr lang="en-US" dirty="0"/>
          </a:p>
        </p:txBody>
      </p:sp>
      <p:sp>
        <p:nvSpPr>
          <p:cNvPr id="4" name="Slide Number Placeholder 3">
            <a:extLst>
              <a:ext uri="{FF2B5EF4-FFF2-40B4-BE49-F238E27FC236}">
                <a16:creationId xmlns:a16="http://schemas.microsoft.com/office/drawing/2014/main" id="{CDACDF4B-2E35-A6ED-E63B-EA375EC229F4}"/>
              </a:ext>
            </a:extLst>
          </p:cNvPr>
          <p:cNvSpPr>
            <a:spLocks noGrp="1"/>
          </p:cNvSpPr>
          <p:nvPr>
            <p:ph type="sldNum" sz="quarter" idx="12"/>
          </p:nvPr>
        </p:nvSpPr>
        <p:spPr/>
        <p:txBody>
          <a:bodyPr/>
          <a:lstStyle/>
          <a:p>
            <a:fld id="{48F63A3B-78C7-47BE-AE5E-E10140E04643}" type="slidenum">
              <a:rPr lang="en-US" smtClean="0"/>
              <a:t>27</a:t>
            </a:fld>
            <a:endParaRPr lang="en-US" dirty="0"/>
          </a:p>
        </p:txBody>
      </p:sp>
    </p:spTree>
    <p:extLst>
      <p:ext uri="{BB962C8B-B14F-4D97-AF65-F5344CB8AC3E}">
        <p14:creationId xmlns:p14="http://schemas.microsoft.com/office/powerpoint/2010/main" val="457984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
            <a:ext cx="7886700" cy="914400"/>
          </a:xfrm>
        </p:spPr>
        <p:txBody>
          <a:bodyPr/>
          <a:lstStyle/>
          <a:p>
            <a:r>
              <a:rPr lang="en-US" dirty="0"/>
              <a:t>References</a:t>
            </a:r>
          </a:p>
        </p:txBody>
      </p:sp>
      <p:sp>
        <p:nvSpPr>
          <p:cNvPr id="3" name="Content Placeholder 2"/>
          <p:cNvSpPr>
            <a:spLocks noGrp="1"/>
          </p:cNvSpPr>
          <p:nvPr>
            <p:ph idx="1"/>
          </p:nvPr>
        </p:nvSpPr>
        <p:spPr>
          <a:xfrm>
            <a:off x="457200" y="1219200"/>
            <a:ext cx="8204662" cy="4906963"/>
          </a:xfrm>
        </p:spPr>
        <p:txBody>
          <a:bodyPr>
            <a:noAutofit/>
          </a:bodyPr>
          <a:lstStyle/>
          <a:p>
            <a:r>
              <a:rPr lang="en-US" sz="1800" i="1" dirty="0">
                <a:latin typeface="Calibri (Body)"/>
                <a:cs typeface="Times" panose="02020603050405020304" pitchFamily="18" charset="0"/>
              </a:rPr>
              <a:t>Systems Engineering Library (se-lib)</a:t>
            </a:r>
            <a:r>
              <a:rPr lang="en-US" sz="1800" dirty="0">
                <a:latin typeface="Calibri (Body)"/>
                <a:cs typeface="Times" panose="02020603050405020304" pitchFamily="18" charset="0"/>
              </a:rPr>
              <a:t>, </a:t>
            </a:r>
            <a:r>
              <a:rPr lang="en-US" sz="1800" dirty="0">
                <a:latin typeface="Calibri (Body)"/>
                <a:hlinkClick r:id="rId3"/>
              </a:rPr>
              <a:t>http://se-lib.org</a:t>
            </a:r>
            <a:r>
              <a:rPr lang="en-US" sz="1800" dirty="0">
                <a:latin typeface="Calibri (Body)"/>
              </a:rPr>
              <a:t>, </a:t>
            </a:r>
            <a:r>
              <a:rPr lang="en-US" sz="1800" dirty="0">
                <a:latin typeface="Calibri (Body)"/>
                <a:cs typeface="Times" panose="02020603050405020304" pitchFamily="18" charset="0"/>
              </a:rPr>
              <a:t>Accessed June 9,  2023</a:t>
            </a:r>
          </a:p>
          <a:p>
            <a:r>
              <a:rPr lang="en-US" sz="1800" dirty="0" err="1">
                <a:solidFill>
                  <a:srgbClr val="222222"/>
                </a:solidFill>
                <a:latin typeface="Calibri (Body)"/>
              </a:rPr>
              <a:t>sysml.org</a:t>
            </a:r>
            <a:r>
              <a:rPr lang="en-US" sz="1800" dirty="0">
                <a:solidFill>
                  <a:srgbClr val="222222"/>
                </a:solidFill>
                <a:latin typeface="Calibri (Body)"/>
              </a:rPr>
              <a:t>, </a:t>
            </a:r>
            <a:r>
              <a:rPr lang="en-US" sz="1800" i="1" dirty="0">
                <a:solidFill>
                  <a:srgbClr val="222222"/>
                </a:solidFill>
                <a:latin typeface="Calibri (Body)"/>
              </a:rPr>
              <a:t>SysML Open Source Project - What is SysML? Who created SysML? </a:t>
            </a:r>
            <a:r>
              <a:rPr lang="en-US" sz="1800" dirty="0">
                <a:solidFill>
                  <a:srgbClr val="212529"/>
                </a:solidFill>
                <a:latin typeface="Calibri (Body)"/>
                <a:hlinkClick r:id="rId4"/>
              </a:rPr>
              <a:t>https://sysml.org/</a:t>
            </a:r>
            <a:r>
              <a:rPr lang="en-US" sz="1800" dirty="0">
                <a:solidFill>
                  <a:srgbClr val="212529"/>
                </a:solidFill>
                <a:latin typeface="Calibri (Body)"/>
              </a:rPr>
              <a:t>, </a:t>
            </a:r>
            <a:r>
              <a:rPr lang="en-US" sz="1800" dirty="0">
                <a:latin typeface="Calibri (Body)"/>
                <a:cs typeface="Times" panose="02020603050405020304" pitchFamily="18" charset="0"/>
              </a:rPr>
              <a:t>Accessed December 7,  2021</a:t>
            </a:r>
            <a:endParaRPr lang="en-US" sz="1800" dirty="0">
              <a:solidFill>
                <a:srgbClr val="212529"/>
              </a:solidFill>
              <a:latin typeface="Calibri (Body)"/>
            </a:endParaRPr>
          </a:p>
          <a:p>
            <a:r>
              <a:rPr lang="en-US" sz="1800" dirty="0">
                <a:solidFill>
                  <a:srgbClr val="212529"/>
                </a:solidFill>
                <a:latin typeface="Calibri (Body)"/>
              </a:rPr>
              <a:t>R. Giachetti. “Digital Engineering.</a:t>
            </a:r>
            <a:r>
              <a:rPr lang="en-US" sz="1800" i="1" dirty="0">
                <a:solidFill>
                  <a:srgbClr val="212529"/>
                </a:solidFill>
                <a:latin typeface="Calibri (Body)"/>
              </a:rPr>
              <a:t>” </a:t>
            </a:r>
            <a:r>
              <a:rPr lang="en-US" sz="1800" dirty="0">
                <a:solidFill>
                  <a:srgbClr val="212529"/>
                </a:solidFill>
                <a:latin typeface="Calibri (Body)"/>
              </a:rPr>
              <a:t>in </a:t>
            </a:r>
            <a:r>
              <a:rPr lang="en-US" sz="1800" dirty="0" err="1">
                <a:solidFill>
                  <a:srgbClr val="212529"/>
                </a:solidFill>
                <a:latin typeface="Calibri (Body)"/>
              </a:rPr>
              <a:t>SEBoK</a:t>
            </a:r>
            <a:r>
              <a:rPr lang="en-US" sz="1800" dirty="0">
                <a:solidFill>
                  <a:srgbClr val="212529"/>
                </a:solidFill>
                <a:latin typeface="Calibri (Body)"/>
              </a:rPr>
              <a:t> Editorial Board. 2021. The Guide to the Systems Engineering Body of Knowledge (</a:t>
            </a:r>
            <a:r>
              <a:rPr lang="en-US" sz="1800" dirty="0" err="1">
                <a:solidFill>
                  <a:srgbClr val="212529"/>
                </a:solidFill>
                <a:latin typeface="Calibri (Body)"/>
              </a:rPr>
              <a:t>SEBoK</a:t>
            </a:r>
            <a:r>
              <a:rPr lang="en-US" sz="1800" dirty="0">
                <a:solidFill>
                  <a:srgbClr val="212529"/>
                </a:solidFill>
                <a:latin typeface="Calibri (Body)"/>
              </a:rPr>
              <a:t>), v. 2.5. Hoboken, NJ: The Trustees of the Stevens Institute of Technology, </a:t>
            </a:r>
            <a:r>
              <a:rPr lang="en-US" sz="1800" dirty="0">
                <a:solidFill>
                  <a:srgbClr val="212529"/>
                </a:solidFill>
                <a:latin typeface="Calibri (Body)"/>
                <a:hlinkClick r:id="rId5"/>
              </a:rPr>
              <a:t>https://www.sebokwiki.org/wiki/Digital_Engineering</a:t>
            </a:r>
            <a:r>
              <a:rPr lang="en-US" sz="1800" dirty="0">
                <a:solidFill>
                  <a:srgbClr val="212529"/>
                </a:solidFill>
                <a:latin typeface="Calibri (Body)"/>
              </a:rPr>
              <a:t>, </a:t>
            </a:r>
            <a:r>
              <a:rPr lang="en-US" sz="1800" dirty="0">
                <a:latin typeface="Calibri (Body)"/>
                <a:cs typeface="Times" panose="02020603050405020304" pitchFamily="18" charset="0"/>
              </a:rPr>
              <a:t>Accessed December 7,  2021</a:t>
            </a:r>
            <a:endParaRPr lang="en-US" sz="1800" dirty="0">
              <a:solidFill>
                <a:srgbClr val="212529"/>
              </a:solidFill>
              <a:latin typeface="Calibri (Body)"/>
            </a:endParaRPr>
          </a:p>
          <a:p>
            <a:r>
              <a:rPr lang="en-US" sz="1800" dirty="0">
                <a:latin typeface="Calibri (Body)"/>
                <a:cs typeface="Times" panose="02020603050405020304" pitchFamily="18" charset="0"/>
              </a:rPr>
              <a:t>U.S. Department of Defense CIO, </a:t>
            </a:r>
            <a:r>
              <a:rPr lang="en-US" sz="1800" i="1" dirty="0">
                <a:latin typeface="Calibri (Body)"/>
                <a:cs typeface="Times" panose="02020603050405020304" pitchFamily="18" charset="0"/>
              </a:rPr>
              <a:t>DoD Open Source Software FAQ</a:t>
            </a:r>
            <a:r>
              <a:rPr lang="en-US" sz="1800" dirty="0">
                <a:latin typeface="Calibri (Body)"/>
                <a:cs typeface="Times" panose="02020603050405020304" pitchFamily="18" charset="0"/>
              </a:rPr>
              <a:t>, </a:t>
            </a:r>
            <a:r>
              <a:rPr lang="en-US" sz="1800" dirty="0">
                <a:latin typeface="Calibri (Body)"/>
                <a:cs typeface="Times" panose="02020603050405020304" pitchFamily="18" charset="0"/>
                <a:hlinkClick r:id="rId6"/>
              </a:rPr>
              <a:t>https://dodcio.defense.gov/open-source-software-faq/</a:t>
            </a:r>
            <a:r>
              <a:rPr lang="en-US" sz="1800" dirty="0">
                <a:latin typeface="Calibri (Body)"/>
                <a:cs typeface="Times" panose="02020603050405020304" pitchFamily="18" charset="0"/>
              </a:rPr>
              <a:t>, Accessed December 7,  2021</a:t>
            </a:r>
          </a:p>
          <a:p>
            <a:r>
              <a:rPr lang="en-US" sz="1800" dirty="0"/>
              <a:t>Rick Steiner, </a:t>
            </a:r>
            <a:r>
              <a:rPr lang="en-US" sz="1800" dirty="0">
                <a:hlinkClick r:id="rId7"/>
              </a:rPr>
              <a:t>SysML Conceptual Stumbling Blocks</a:t>
            </a:r>
            <a:r>
              <a:rPr lang="en-US" sz="1800" dirty="0"/>
              <a:t>, INCOSE San Diego Mini-Conference, January 11, 2013</a:t>
            </a:r>
            <a:endParaRPr lang="en-US" sz="1800" dirty="0">
              <a:latin typeface="Calibri (Body)"/>
              <a:cs typeface="Times" panose="02020603050405020304" pitchFamily="18" charset="0"/>
            </a:endParaRPr>
          </a:p>
        </p:txBody>
      </p:sp>
      <p:sp>
        <p:nvSpPr>
          <p:cNvPr id="4" name="Slide Number Placeholder 3"/>
          <p:cNvSpPr>
            <a:spLocks noGrp="1"/>
          </p:cNvSpPr>
          <p:nvPr>
            <p:ph type="sldNum" sz="quarter" idx="12"/>
          </p:nvPr>
        </p:nvSpPr>
        <p:spPr>
          <a:xfrm>
            <a:off x="6553200" y="6356350"/>
            <a:ext cx="2133600" cy="365125"/>
          </a:xfrm>
          <a:prstGeom prst="rect">
            <a:avLst/>
          </a:prstGeom>
        </p:spPr>
        <p:txBody>
          <a:bodyPr vert="horz" lIns="91440" tIns="45720" rIns="91440" bIns="45720" rtlCol="0" anchor="ctr"/>
          <a:lstStyle>
            <a:defPPr>
              <a:defRPr lang="en-US"/>
            </a:defPPr>
            <a:lvl1pPr algn="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a:defRPr/>
            </a:pPr>
            <a:fld id="{E82DFADB-564A-4E02-866C-0FF311CCBF00}" type="slidenum">
              <a:rPr lang="en-US" smtClean="0"/>
              <a:pPr>
                <a:defRPr/>
              </a:pPr>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D52DF-9CFD-54F9-BBD6-F54C208ECB66}"/>
              </a:ext>
            </a:extLst>
          </p:cNvPr>
          <p:cNvSpPr>
            <a:spLocks noGrp="1"/>
          </p:cNvSpPr>
          <p:nvPr>
            <p:ph type="title"/>
          </p:nvPr>
        </p:nvSpPr>
        <p:spPr/>
        <p:txBody>
          <a:bodyPr/>
          <a:lstStyle/>
          <a:p>
            <a:r>
              <a:rPr lang="en-US" dirty="0"/>
              <a:t>Backup</a:t>
            </a:r>
          </a:p>
        </p:txBody>
      </p:sp>
      <p:sp>
        <p:nvSpPr>
          <p:cNvPr id="3" name="Content Placeholder 2">
            <a:extLst>
              <a:ext uri="{FF2B5EF4-FFF2-40B4-BE49-F238E27FC236}">
                <a16:creationId xmlns:a16="http://schemas.microsoft.com/office/drawing/2014/main" id="{831A10DF-19E3-51AC-009E-9B8660F980D6}"/>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FC4AA45-1C95-8B80-391B-DF27661D1D4E}"/>
              </a:ext>
            </a:extLst>
          </p:cNvPr>
          <p:cNvSpPr>
            <a:spLocks noGrp="1"/>
          </p:cNvSpPr>
          <p:nvPr>
            <p:ph type="sldNum" sz="quarter" idx="12"/>
          </p:nvPr>
        </p:nvSpPr>
        <p:spPr/>
        <p:txBody>
          <a:bodyPr/>
          <a:lstStyle/>
          <a:p>
            <a:fld id="{48F63A3B-78C7-47BE-AE5E-E10140E04643}" type="slidenum">
              <a:rPr lang="en-US" smtClean="0"/>
              <a:t>29</a:t>
            </a:fld>
            <a:endParaRPr lang="en-US" dirty="0"/>
          </a:p>
        </p:txBody>
      </p:sp>
    </p:spTree>
    <p:extLst>
      <p:ext uri="{BB962C8B-B14F-4D97-AF65-F5344CB8AC3E}">
        <p14:creationId xmlns:p14="http://schemas.microsoft.com/office/powerpoint/2010/main" val="3857149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F8E5A-8987-C943-91FE-00C151D06D0C}"/>
              </a:ext>
            </a:extLst>
          </p:cNvPr>
          <p:cNvSpPr>
            <a:spLocks noGrp="1"/>
          </p:cNvSpPr>
          <p:nvPr>
            <p:ph type="title"/>
          </p:nvPr>
        </p:nvSpPr>
        <p:spPr/>
        <p:txBody>
          <a:bodyPr>
            <a:normAutofit fontScale="90000"/>
          </a:bodyPr>
          <a:lstStyle/>
          <a:p>
            <a:r>
              <a:rPr lang="en-US" dirty="0">
                <a:ea typeface="CMU Serif Roman" panose="02000603000000000000" pitchFamily="2" charset="0"/>
                <a:cs typeface="Calibri" panose="020F0502020204030204" pitchFamily="34" charset="0"/>
              </a:rPr>
              <a:t>Systems Engineering Library (se-lib) Goals</a:t>
            </a:r>
          </a:p>
        </p:txBody>
      </p:sp>
      <p:sp>
        <p:nvSpPr>
          <p:cNvPr id="3" name="Content Placeholder 2">
            <a:extLst>
              <a:ext uri="{FF2B5EF4-FFF2-40B4-BE49-F238E27FC236}">
                <a16:creationId xmlns:a16="http://schemas.microsoft.com/office/drawing/2014/main" id="{D7E4947B-1326-8A4F-A66C-C4BFD64FFE4C}"/>
              </a:ext>
            </a:extLst>
          </p:cNvPr>
          <p:cNvSpPr>
            <a:spLocks noGrp="1"/>
          </p:cNvSpPr>
          <p:nvPr>
            <p:ph idx="1"/>
          </p:nvPr>
        </p:nvSpPr>
        <p:spPr>
          <a:xfrm>
            <a:off x="609600" y="1371600"/>
            <a:ext cx="7620000" cy="4495800"/>
          </a:xfrm>
        </p:spPr>
        <p:txBody>
          <a:bodyPr>
            <a:noAutofit/>
          </a:bodyPr>
          <a:lstStyle/>
          <a:p>
            <a:pPr>
              <a:lnSpc>
                <a:spcPct val="100000"/>
              </a:lnSpc>
              <a:spcBef>
                <a:spcPts val="0"/>
              </a:spcBef>
            </a:pPr>
            <a:r>
              <a:rPr lang="en-US" sz="2400" dirty="0">
                <a:ea typeface="CMU Serif Roman" panose="02000603000000000000" pitchFamily="2" charset="0"/>
                <a:cs typeface="Arial" panose="020B0604020202020204" pitchFamily="34" charset="0"/>
              </a:rPr>
              <a:t>Lower access barrier to system modeling with open-source tool environment</a:t>
            </a:r>
          </a:p>
          <a:p>
            <a:pPr lvl="1">
              <a:lnSpc>
                <a:spcPct val="100000"/>
              </a:lnSpc>
              <a:spcBef>
                <a:spcPts val="0"/>
              </a:spcBef>
            </a:pPr>
            <a:r>
              <a:rPr lang="en-US" sz="2000" dirty="0">
                <a:ea typeface="CMU Serif Roman" panose="02000603000000000000" pitchFamily="2" charset="0"/>
                <a:cs typeface="CMU Serif Roman" panose="02000603000000000000" pitchFamily="2" charset="0"/>
              </a:rPr>
              <a:t>Harness power of extensive Python </a:t>
            </a:r>
            <a:r>
              <a:rPr lang="en-US" sz="2000" dirty="0"/>
              <a:t>scientific computing and utility </a:t>
            </a:r>
            <a:r>
              <a:rPr lang="en-US" sz="2000" dirty="0">
                <a:ea typeface="CMU Serif Roman" panose="02000603000000000000" pitchFamily="2" charset="0"/>
                <a:cs typeface="CMU Serif Roman" panose="02000603000000000000" pitchFamily="2" charset="0"/>
              </a:rPr>
              <a:t>libraries (bootstrap don’t reinvent)</a:t>
            </a:r>
            <a:endParaRPr lang="en-US" sz="2000" dirty="0">
              <a:ea typeface="CMU Serif Roman" panose="02000603000000000000" pitchFamily="2" charset="0"/>
              <a:cs typeface="Arial" panose="020B0604020202020204" pitchFamily="34" charset="0"/>
            </a:endParaRPr>
          </a:p>
          <a:p>
            <a:pPr>
              <a:lnSpc>
                <a:spcPct val="100000"/>
              </a:lnSpc>
              <a:spcBef>
                <a:spcPts val="0"/>
              </a:spcBef>
            </a:pPr>
            <a:r>
              <a:rPr lang="en-US" sz="2400" dirty="0">
                <a:solidFill>
                  <a:srgbClr val="212529"/>
                </a:solidFill>
              </a:rPr>
              <a:t>Provide integrated capabilities for </a:t>
            </a:r>
            <a:r>
              <a:rPr lang="en-US" sz="2400" b="0" i="0" dirty="0">
                <a:solidFill>
                  <a:srgbClr val="212529"/>
                </a:solidFill>
                <a:effectLst/>
              </a:rPr>
              <a:t>systems modeling, analysis, documentation and code generation</a:t>
            </a:r>
          </a:p>
          <a:p>
            <a:pPr lvl="1">
              <a:lnSpc>
                <a:spcPct val="100000"/>
              </a:lnSpc>
              <a:spcBef>
                <a:spcPts val="0"/>
              </a:spcBef>
            </a:pPr>
            <a:r>
              <a:rPr lang="en-US" sz="2000" dirty="0">
                <a:ea typeface="CMU Serif Roman" panose="02000603000000000000" pitchFamily="2" charset="0"/>
                <a:cs typeface="Arial" panose="020B0604020202020204" pitchFamily="34" charset="0"/>
              </a:rPr>
              <a:t>SysML, other SE model types and analysis methods</a:t>
            </a:r>
            <a:endParaRPr lang="en-US" sz="2000" b="0" i="0" dirty="0">
              <a:solidFill>
                <a:srgbClr val="212529"/>
              </a:solidFill>
              <a:effectLst/>
            </a:endParaRPr>
          </a:p>
          <a:p>
            <a:pPr>
              <a:lnSpc>
                <a:spcPct val="100000"/>
              </a:lnSpc>
              <a:spcBef>
                <a:spcPts val="0"/>
              </a:spcBef>
            </a:pPr>
            <a:r>
              <a:rPr lang="en-US" sz="2400" dirty="0">
                <a:ea typeface="CMU Serif Roman" panose="02000603000000000000" pitchFamily="2" charset="0"/>
                <a:cs typeface="Charmonman" panose="020B0502040204020203" pitchFamily="2" charset="-34"/>
              </a:rPr>
              <a:t>Be digital engineering compliant with single source of truth across model set</a:t>
            </a:r>
          </a:p>
          <a:p>
            <a:pPr>
              <a:lnSpc>
                <a:spcPct val="100000"/>
              </a:lnSpc>
              <a:spcBef>
                <a:spcPts val="0"/>
              </a:spcBef>
            </a:pPr>
            <a:r>
              <a:rPr lang="en-US" sz="2400" dirty="0">
                <a:ea typeface="CMU Serif Roman" panose="02000603000000000000" pitchFamily="2" charset="0"/>
                <a:cs typeface="CMU Serif Roman" panose="02000603000000000000" pitchFamily="2" charset="0"/>
              </a:rPr>
              <a:t>Compatibility of everything on desktop OS’s and in cloud</a:t>
            </a:r>
          </a:p>
        </p:txBody>
      </p:sp>
      <p:sp>
        <p:nvSpPr>
          <p:cNvPr id="5" name="Slide Number Placeholder 3">
            <a:extLst>
              <a:ext uri="{FF2B5EF4-FFF2-40B4-BE49-F238E27FC236}">
                <a16:creationId xmlns:a16="http://schemas.microsoft.com/office/drawing/2014/main" id="{B3B11E3A-423A-490C-B458-9C60DDD9AA41}"/>
              </a:ext>
            </a:extLst>
          </p:cNvPr>
          <p:cNvSpPr>
            <a:spLocks noGrp="1"/>
          </p:cNvSpPr>
          <p:nvPr>
            <p:ph type="sldNum" sz="quarter" idx="12"/>
          </p:nvPr>
        </p:nvSpPr>
        <p:spPr>
          <a:xfrm>
            <a:off x="6553200" y="6356350"/>
            <a:ext cx="2133600"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algn="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eaLnBrk="1" hangingPunct="1">
              <a:defRPr/>
            </a:pPr>
            <a:fld id="{E82DFADB-564A-4E02-866C-0FF311CCBF00}" type="slidenum">
              <a:rPr lang="en-US" smtClean="0"/>
              <a:pPr eaLnBrk="1" hangingPunct="1">
                <a:defRPr/>
              </a:pPr>
              <a:t>3</a:t>
            </a:fld>
            <a:endParaRPr lang="en-US" altLang="en-US" dirty="0"/>
          </a:p>
        </p:txBody>
      </p:sp>
    </p:spTree>
    <p:extLst>
      <p:ext uri="{BB962C8B-B14F-4D97-AF65-F5344CB8AC3E}">
        <p14:creationId xmlns:p14="http://schemas.microsoft.com/office/powerpoint/2010/main" val="37589208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C38B2-40A2-42D5-83B1-E81E3C130D9D}"/>
              </a:ext>
            </a:extLst>
          </p:cNvPr>
          <p:cNvSpPr>
            <a:spLocks noGrp="1"/>
          </p:cNvSpPr>
          <p:nvPr>
            <p:ph type="title"/>
          </p:nvPr>
        </p:nvSpPr>
        <p:spPr/>
        <p:txBody>
          <a:bodyPr>
            <a:normAutofit fontScale="90000"/>
          </a:bodyPr>
          <a:lstStyle/>
          <a:p>
            <a:r>
              <a:rPr lang="en-US" dirty="0"/>
              <a:t>Example Modeler Scenario for </a:t>
            </a:r>
            <a:br>
              <a:rPr lang="en-US" dirty="0"/>
            </a:br>
            <a:r>
              <a:rPr lang="en-US" dirty="0"/>
              <a:t>Roundtrip Digital Engineering</a:t>
            </a:r>
          </a:p>
        </p:txBody>
      </p:sp>
      <p:sp>
        <p:nvSpPr>
          <p:cNvPr id="3" name="Content Placeholder 2">
            <a:extLst>
              <a:ext uri="{FF2B5EF4-FFF2-40B4-BE49-F238E27FC236}">
                <a16:creationId xmlns:a16="http://schemas.microsoft.com/office/drawing/2014/main" id="{2306B3A1-E482-4873-BCFA-3D40C50CD938}"/>
              </a:ext>
            </a:extLst>
          </p:cNvPr>
          <p:cNvSpPr>
            <a:spLocks noGrp="1"/>
          </p:cNvSpPr>
          <p:nvPr>
            <p:ph idx="1"/>
          </p:nvPr>
        </p:nvSpPr>
        <p:spPr/>
        <p:txBody>
          <a:bodyPr>
            <a:normAutofit fontScale="55000" lnSpcReduction="20000"/>
          </a:bodyPr>
          <a:lstStyle/>
          <a:p>
            <a:r>
              <a:rPr lang="en-US" dirty="0"/>
              <a:t>Joe is developing a system architecture and wants to make changes for integrated models in one place with no extra manual steps to recompute analyses, regenerate all model artifacts for other stakeholders, and communicate important change impacts. </a:t>
            </a:r>
            <a:r>
              <a:rPr lang="en-US" dirty="0" err="1"/>
              <a:t>PyML</a:t>
            </a:r>
            <a:r>
              <a:rPr lang="en-US" dirty="0"/>
              <a:t> library functions are used in the modeling and documentation.  All model data and analysis programs must be configuration controlled to adhere to a common baseline.</a:t>
            </a:r>
          </a:p>
          <a:p>
            <a:r>
              <a:rPr lang="en-US" dirty="0"/>
              <a:t>The distributions of some system parameters need to be revised that will affect requirements, performance and cost models. Simulations assess the system availability and reliability, perform a hazard analysis, estimate cost, and the Measures of Effectiveness (MOEs) are aggregated in a weighted criteria matrix.</a:t>
            </a:r>
          </a:p>
          <a:p>
            <a:r>
              <a:rPr lang="en-US" dirty="0"/>
              <a:t>He accesses the shared project repository on GitHub and updates the parameters in a main configuration file.  He commits the changes back into GitHub.</a:t>
            </a:r>
          </a:p>
          <a:p>
            <a:r>
              <a:rPr lang="en-US" dirty="0"/>
              <a:t>He wants the changes to trigger a common script that reconciles the models, recomputes all simulations with the updated parameter values, and produces an updated set of documents online for other stakeholders. All affected visualizations need to be regenerated and inserted into iterative project documents.  The scripts need to call the requisite programs for analysis and documentation using the library functions with updated model data.</a:t>
            </a:r>
          </a:p>
          <a:p>
            <a:r>
              <a:rPr lang="en-US" dirty="0"/>
              <a:t>Errors and warning notices are to be provided for any broken or inconsistent models. E.g., a performance or cost threshold is not being met, or a previously working simulation model fails to execute properly with the new parameter values.</a:t>
            </a:r>
          </a:p>
          <a:p>
            <a:r>
              <a:rPr lang="en-US" dirty="0"/>
              <a:t>He wants the stakeholders who specified thresholds for affected MOEs to automatically get notice. He expects this will occur if the requirements data contains the source of each requirement. </a:t>
            </a:r>
          </a:p>
        </p:txBody>
      </p:sp>
      <p:sp>
        <p:nvSpPr>
          <p:cNvPr id="4" name="Slide Number Placeholder 3">
            <a:extLst>
              <a:ext uri="{FF2B5EF4-FFF2-40B4-BE49-F238E27FC236}">
                <a16:creationId xmlns:a16="http://schemas.microsoft.com/office/drawing/2014/main" id="{22E10873-8F5D-4830-A491-0F0A9ED617A9}"/>
              </a:ext>
            </a:extLst>
          </p:cNvPr>
          <p:cNvSpPr>
            <a:spLocks noGrp="1"/>
          </p:cNvSpPr>
          <p:nvPr>
            <p:ph type="sldNum" sz="quarter" idx="12"/>
          </p:nvPr>
        </p:nvSpPr>
        <p:spPr/>
        <p:txBody>
          <a:bodyPr/>
          <a:lstStyle/>
          <a:p>
            <a:fld id="{48F63A3B-78C7-47BE-AE5E-E10140E04643}" type="slidenum">
              <a:rPr lang="en-US" smtClean="0"/>
              <a:t>30</a:t>
            </a:fld>
            <a:endParaRPr lang="en-US" dirty="0"/>
          </a:p>
        </p:txBody>
      </p:sp>
    </p:spTree>
    <p:extLst>
      <p:ext uri="{BB962C8B-B14F-4D97-AF65-F5344CB8AC3E}">
        <p14:creationId xmlns:p14="http://schemas.microsoft.com/office/powerpoint/2010/main" val="41926788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24B26-2E15-4645-8CCD-AD829F301B61}"/>
              </a:ext>
            </a:extLst>
          </p:cNvPr>
          <p:cNvSpPr>
            <a:spLocks noGrp="1"/>
          </p:cNvSpPr>
          <p:nvPr>
            <p:ph type="title"/>
          </p:nvPr>
        </p:nvSpPr>
        <p:spPr/>
        <p:txBody>
          <a:bodyPr/>
          <a:lstStyle/>
          <a:p>
            <a:r>
              <a:rPr lang="en-US" dirty="0"/>
              <a:t>DoD Business Case</a:t>
            </a:r>
          </a:p>
        </p:txBody>
      </p:sp>
      <p:sp>
        <p:nvSpPr>
          <p:cNvPr id="3" name="Content Placeholder 2">
            <a:extLst>
              <a:ext uri="{FF2B5EF4-FFF2-40B4-BE49-F238E27FC236}">
                <a16:creationId xmlns:a16="http://schemas.microsoft.com/office/drawing/2014/main" id="{F9866504-5E77-D34C-8EAF-5EA620228BBF}"/>
              </a:ext>
            </a:extLst>
          </p:cNvPr>
          <p:cNvSpPr>
            <a:spLocks noGrp="1"/>
          </p:cNvSpPr>
          <p:nvPr>
            <p:ph idx="1"/>
          </p:nvPr>
        </p:nvSpPr>
        <p:spPr/>
        <p:txBody>
          <a:bodyPr/>
          <a:lstStyle/>
          <a:p>
            <a:r>
              <a:rPr lang="en-US" dirty="0"/>
              <a:t>Anecdotal evidence indicates the Pareto Law holds for costly MBSE vendor tools: about 90% of users use only 10% of their features.</a:t>
            </a:r>
          </a:p>
          <a:p>
            <a:r>
              <a:rPr lang="en-US" dirty="0"/>
              <a:t>Open source software is fully permissible and encouraged in the DoD</a:t>
            </a:r>
          </a:p>
          <a:p>
            <a:r>
              <a:rPr lang="en-US" i="0" dirty="0">
                <a:solidFill>
                  <a:srgbClr val="333333"/>
                </a:solidFill>
                <a:effectLst/>
                <a:latin typeface="Calibri (Body)"/>
              </a:rPr>
              <a:t>DoD Open Source Software FAQ:</a:t>
            </a:r>
            <a:endParaRPr lang="en-US" dirty="0">
              <a:latin typeface="Calibri (Body)"/>
            </a:endParaRPr>
          </a:p>
          <a:p>
            <a:pPr lvl="1"/>
            <a:r>
              <a:rPr lang="en-US" dirty="0">
                <a:hlinkClick r:id="rId3"/>
              </a:rPr>
              <a:t>https://dodcio.defense.gov/open-source-software-faq/</a:t>
            </a:r>
            <a:endParaRPr lang="en-US" dirty="0"/>
          </a:p>
          <a:p>
            <a:pPr lvl="1"/>
            <a:endParaRPr lang="en-US" dirty="0"/>
          </a:p>
        </p:txBody>
      </p:sp>
      <p:sp>
        <p:nvSpPr>
          <p:cNvPr id="4" name="Slide Number Placeholder 3">
            <a:extLst>
              <a:ext uri="{FF2B5EF4-FFF2-40B4-BE49-F238E27FC236}">
                <a16:creationId xmlns:a16="http://schemas.microsoft.com/office/drawing/2014/main" id="{BF745C69-CF19-B782-C51A-D65FB74F2FA2}"/>
              </a:ext>
            </a:extLst>
          </p:cNvPr>
          <p:cNvSpPr>
            <a:spLocks noGrp="1"/>
          </p:cNvSpPr>
          <p:nvPr>
            <p:ph type="sldNum" sz="quarter" idx="12"/>
          </p:nvPr>
        </p:nvSpPr>
        <p:spPr>
          <a:xfrm>
            <a:off x="6457950" y="6356351"/>
            <a:ext cx="2057400" cy="365125"/>
          </a:xfrm>
        </p:spPr>
        <p:txBody>
          <a:bodyPr/>
          <a:lstStyle/>
          <a:p>
            <a:fld id="{48F63A3B-78C7-47BE-AE5E-E10140E04643}" type="slidenum">
              <a:rPr lang="en-US" smtClean="0"/>
              <a:t>31</a:t>
            </a:fld>
            <a:endParaRPr lang="en-US" dirty="0"/>
          </a:p>
        </p:txBody>
      </p:sp>
    </p:spTree>
    <p:extLst>
      <p:ext uri="{BB962C8B-B14F-4D97-AF65-F5344CB8AC3E}">
        <p14:creationId xmlns:p14="http://schemas.microsoft.com/office/powerpoint/2010/main" val="2135314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CE363-38F1-373E-05DF-189CC025F475}"/>
              </a:ext>
            </a:extLst>
          </p:cNvPr>
          <p:cNvSpPr>
            <a:spLocks noGrp="1"/>
          </p:cNvSpPr>
          <p:nvPr>
            <p:ph type="title"/>
          </p:nvPr>
        </p:nvSpPr>
        <p:spPr/>
        <p:txBody>
          <a:bodyPr/>
          <a:lstStyle/>
          <a:p>
            <a:r>
              <a:rPr lang="en-US" dirty="0"/>
              <a:t>SE Wake-Up Call</a:t>
            </a:r>
          </a:p>
        </p:txBody>
      </p:sp>
      <p:sp>
        <p:nvSpPr>
          <p:cNvPr id="3" name="Content Placeholder 2">
            <a:extLst>
              <a:ext uri="{FF2B5EF4-FFF2-40B4-BE49-F238E27FC236}">
                <a16:creationId xmlns:a16="http://schemas.microsoft.com/office/drawing/2014/main" id="{FB5DFA3A-E052-B537-6F87-1B0C263B0B47}"/>
              </a:ext>
            </a:extLst>
          </p:cNvPr>
          <p:cNvSpPr>
            <a:spLocks noGrp="1"/>
          </p:cNvSpPr>
          <p:nvPr>
            <p:ph idx="1"/>
          </p:nvPr>
        </p:nvSpPr>
        <p:spPr>
          <a:xfrm>
            <a:off x="679704" y="4868862"/>
            <a:ext cx="7886700" cy="4351338"/>
          </a:xfrm>
        </p:spPr>
        <p:txBody>
          <a:bodyPr/>
          <a:lstStyle/>
          <a:p>
            <a:r>
              <a:rPr lang="en-US" dirty="0"/>
              <a:t>Source: Dr. Barclay Brown, INCOSE CIO, INCOSE International Workshop, Torrance, CA, 2023 </a:t>
            </a:r>
          </a:p>
        </p:txBody>
      </p:sp>
      <p:sp>
        <p:nvSpPr>
          <p:cNvPr id="4" name="Slide Number Placeholder 3">
            <a:extLst>
              <a:ext uri="{FF2B5EF4-FFF2-40B4-BE49-F238E27FC236}">
                <a16:creationId xmlns:a16="http://schemas.microsoft.com/office/drawing/2014/main" id="{EBF3634D-AD76-8907-3074-D7ADE6E2CBBA}"/>
              </a:ext>
            </a:extLst>
          </p:cNvPr>
          <p:cNvSpPr>
            <a:spLocks noGrp="1"/>
          </p:cNvSpPr>
          <p:nvPr>
            <p:ph type="sldNum" sz="quarter" idx="12"/>
          </p:nvPr>
        </p:nvSpPr>
        <p:spPr/>
        <p:txBody>
          <a:bodyPr/>
          <a:lstStyle/>
          <a:p>
            <a:fld id="{48F63A3B-78C7-47BE-AE5E-E10140E04643}" type="slidenum">
              <a:rPr lang="en-US" smtClean="0"/>
              <a:t>4</a:t>
            </a:fld>
            <a:endParaRPr lang="en-US" dirty="0"/>
          </a:p>
        </p:txBody>
      </p:sp>
      <p:pic>
        <p:nvPicPr>
          <p:cNvPr id="5" name="Picture 4">
            <a:extLst>
              <a:ext uri="{FF2B5EF4-FFF2-40B4-BE49-F238E27FC236}">
                <a16:creationId xmlns:a16="http://schemas.microsoft.com/office/drawing/2014/main" id="{2D363284-9601-1D51-D349-EDDB304A15D5}"/>
              </a:ext>
            </a:extLst>
          </p:cNvPr>
          <p:cNvPicPr>
            <a:picLocks noChangeAspect="1"/>
          </p:cNvPicPr>
          <p:nvPr/>
        </p:nvPicPr>
        <p:blipFill>
          <a:blip r:embed="rId2"/>
          <a:stretch>
            <a:fillRect/>
          </a:stretch>
        </p:blipFill>
        <p:spPr>
          <a:xfrm>
            <a:off x="630675" y="1295400"/>
            <a:ext cx="7979925" cy="3505200"/>
          </a:xfrm>
          <a:prstGeom prst="rect">
            <a:avLst/>
          </a:prstGeom>
        </p:spPr>
      </p:pic>
    </p:spTree>
    <p:extLst>
      <p:ext uri="{BB962C8B-B14F-4D97-AF65-F5344CB8AC3E}">
        <p14:creationId xmlns:p14="http://schemas.microsoft.com/office/powerpoint/2010/main" val="3375375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E924F-514F-5957-BEAF-FE6F1EA99052}"/>
              </a:ext>
            </a:extLst>
          </p:cNvPr>
          <p:cNvSpPr>
            <a:spLocks noGrp="1"/>
          </p:cNvSpPr>
          <p:nvPr>
            <p:ph type="title"/>
          </p:nvPr>
        </p:nvSpPr>
        <p:spPr/>
        <p:txBody>
          <a:bodyPr>
            <a:normAutofit/>
          </a:bodyPr>
          <a:lstStyle/>
          <a:p>
            <a:r>
              <a:rPr lang="en-US" dirty="0"/>
              <a:t>Meeting the Automation Challenge</a:t>
            </a:r>
          </a:p>
        </p:txBody>
      </p:sp>
      <p:sp>
        <p:nvSpPr>
          <p:cNvPr id="3" name="Content Placeholder 2">
            <a:extLst>
              <a:ext uri="{FF2B5EF4-FFF2-40B4-BE49-F238E27FC236}">
                <a16:creationId xmlns:a16="http://schemas.microsoft.com/office/drawing/2014/main" id="{9873A436-4503-E7FE-B748-8517D5C9FB0B}"/>
              </a:ext>
            </a:extLst>
          </p:cNvPr>
          <p:cNvSpPr>
            <a:spLocks noGrp="1"/>
          </p:cNvSpPr>
          <p:nvPr>
            <p:ph idx="1"/>
          </p:nvPr>
        </p:nvSpPr>
        <p:spPr>
          <a:xfrm>
            <a:off x="838200" y="5257800"/>
            <a:ext cx="7886700" cy="4351338"/>
          </a:xfrm>
        </p:spPr>
        <p:txBody>
          <a:bodyPr/>
          <a:lstStyle/>
          <a:p>
            <a:r>
              <a:rPr lang="en-US" dirty="0"/>
              <a:t>Source: Rick Steiner, </a:t>
            </a:r>
            <a:r>
              <a:rPr lang="en-US" dirty="0">
                <a:hlinkClick r:id="rId2"/>
              </a:rPr>
              <a:t>SysML Conceptual Stumbling Blocks</a:t>
            </a:r>
            <a:r>
              <a:rPr lang="en-US" dirty="0"/>
              <a:t>, INCOSE San Diego Mini-Conference, January 11, 2013</a:t>
            </a:r>
          </a:p>
        </p:txBody>
      </p:sp>
      <p:sp>
        <p:nvSpPr>
          <p:cNvPr id="4" name="Slide Number Placeholder 3">
            <a:extLst>
              <a:ext uri="{FF2B5EF4-FFF2-40B4-BE49-F238E27FC236}">
                <a16:creationId xmlns:a16="http://schemas.microsoft.com/office/drawing/2014/main" id="{B42C2E14-9D2B-6766-09CF-7CE47AA7F735}"/>
              </a:ext>
            </a:extLst>
          </p:cNvPr>
          <p:cNvSpPr>
            <a:spLocks noGrp="1"/>
          </p:cNvSpPr>
          <p:nvPr>
            <p:ph type="sldNum" sz="quarter" idx="12"/>
          </p:nvPr>
        </p:nvSpPr>
        <p:spPr/>
        <p:txBody>
          <a:bodyPr/>
          <a:lstStyle/>
          <a:p>
            <a:fld id="{48F63A3B-78C7-47BE-AE5E-E10140E04643}" type="slidenum">
              <a:rPr lang="en-US" smtClean="0"/>
              <a:t>5</a:t>
            </a:fld>
            <a:endParaRPr lang="en-US" dirty="0"/>
          </a:p>
        </p:txBody>
      </p:sp>
      <p:pic>
        <p:nvPicPr>
          <p:cNvPr id="6" name="Picture 5">
            <a:extLst>
              <a:ext uri="{FF2B5EF4-FFF2-40B4-BE49-F238E27FC236}">
                <a16:creationId xmlns:a16="http://schemas.microsoft.com/office/drawing/2014/main" id="{B968A4AC-486C-F795-EC76-D4192375825E}"/>
              </a:ext>
            </a:extLst>
          </p:cNvPr>
          <p:cNvPicPr>
            <a:picLocks noChangeAspect="1"/>
          </p:cNvPicPr>
          <p:nvPr/>
        </p:nvPicPr>
        <p:blipFill>
          <a:blip r:embed="rId3"/>
          <a:stretch>
            <a:fillRect/>
          </a:stretch>
        </p:blipFill>
        <p:spPr>
          <a:xfrm>
            <a:off x="1066800" y="838200"/>
            <a:ext cx="7162800" cy="4391044"/>
          </a:xfrm>
          <a:prstGeom prst="rect">
            <a:avLst/>
          </a:prstGeom>
        </p:spPr>
      </p:pic>
    </p:spTree>
    <p:extLst>
      <p:ext uri="{BB962C8B-B14F-4D97-AF65-F5344CB8AC3E}">
        <p14:creationId xmlns:p14="http://schemas.microsoft.com/office/powerpoint/2010/main" val="13176625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F8E5A-8987-C943-91FE-00C151D06D0C}"/>
              </a:ext>
            </a:extLst>
          </p:cNvPr>
          <p:cNvSpPr>
            <a:spLocks noGrp="1"/>
          </p:cNvSpPr>
          <p:nvPr>
            <p:ph type="title"/>
          </p:nvPr>
        </p:nvSpPr>
        <p:spPr/>
        <p:txBody>
          <a:bodyPr>
            <a:normAutofit/>
          </a:bodyPr>
          <a:lstStyle/>
          <a:p>
            <a:r>
              <a:rPr lang="en-US" dirty="0">
                <a:ea typeface="CMU Serif Roman" panose="02000603000000000000" pitchFamily="2" charset="0"/>
                <a:cs typeface="Calibri" panose="020F0502020204030204" pitchFamily="34" charset="0"/>
              </a:rPr>
              <a:t>General Usage Features</a:t>
            </a:r>
          </a:p>
        </p:txBody>
      </p:sp>
      <p:sp>
        <p:nvSpPr>
          <p:cNvPr id="3" name="Content Placeholder 2">
            <a:extLst>
              <a:ext uri="{FF2B5EF4-FFF2-40B4-BE49-F238E27FC236}">
                <a16:creationId xmlns:a16="http://schemas.microsoft.com/office/drawing/2014/main" id="{D7E4947B-1326-8A4F-A66C-C4BFD64FFE4C}"/>
              </a:ext>
            </a:extLst>
          </p:cNvPr>
          <p:cNvSpPr>
            <a:spLocks noGrp="1"/>
          </p:cNvSpPr>
          <p:nvPr>
            <p:ph idx="1"/>
          </p:nvPr>
        </p:nvSpPr>
        <p:spPr>
          <a:xfrm>
            <a:off x="609600" y="1371600"/>
            <a:ext cx="5486400" cy="4419600"/>
          </a:xfrm>
        </p:spPr>
        <p:txBody>
          <a:bodyPr>
            <a:noAutofit/>
          </a:bodyPr>
          <a:lstStyle/>
          <a:p>
            <a:pPr>
              <a:lnSpc>
                <a:spcPct val="100000"/>
              </a:lnSpc>
              <a:spcBef>
                <a:spcPts val="0"/>
              </a:spcBef>
            </a:pPr>
            <a:r>
              <a:rPr lang="en-US" sz="2000" dirty="0"/>
              <a:t>Use Python for modeling to intersperse model data, system analysis and documentation </a:t>
            </a:r>
          </a:p>
          <a:p>
            <a:pPr>
              <a:lnSpc>
                <a:spcPct val="100000"/>
              </a:lnSpc>
              <a:spcBef>
                <a:spcPts val="0"/>
              </a:spcBef>
            </a:pPr>
            <a:r>
              <a:rPr lang="en-US" sz="2000" dirty="0">
                <a:ea typeface="CMU Serif Roman" panose="02000603000000000000" pitchFamily="2" charset="0"/>
                <a:cs typeface="CMU Serif Roman" panose="02000603000000000000" pitchFamily="2" charset="0"/>
              </a:rPr>
              <a:t>Model data can be inline code, read from or to external files</a:t>
            </a:r>
          </a:p>
          <a:p>
            <a:pPr>
              <a:lnSpc>
                <a:spcPct val="100000"/>
              </a:lnSpc>
              <a:spcBef>
                <a:spcPts val="0"/>
              </a:spcBef>
            </a:pPr>
            <a:r>
              <a:rPr lang="en-US" sz="2000" dirty="0">
                <a:ea typeface="CMU Serif Roman" panose="02000603000000000000" pitchFamily="2" charset="0"/>
                <a:cs typeface="CMU Serif Roman" panose="02000603000000000000" pitchFamily="2" charset="0"/>
              </a:rPr>
              <a:t>Round-trip engineering to support rapid </a:t>
            </a:r>
            <a:r>
              <a:rPr lang="en-US" sz="2000" i="1" dirty="0">
                <a:ea typeface="CMU Serif Roman" panose="02000603000000000000" pitchFamily="2" charset="0"/>
                <a:cs typeface="CMU Serif Roman" panose="02000603000000000000" pitchFamily="2" charset="0"/>
              </a:rPr>
              <a:t>iterative</a:t>
            </a:r>
            <a:r>
              <a:rPr lang="en-US" sz="2000" dirty="0">
                <a:ea typeface="CMU Serif Roman" panose="02000603000000000000" pitchFamily="2" charset="0"/>
                <a:cs typeface="CMU Serif Roman" panose="02000603000000000000" pitchFamily="2" charset="0"/>
              </a:rPr>
              <a:t> development</a:t>
            </a:r>
          </a:p>
          <a:p>
            <a:pPr lvl="1">
              <a:lnSpc>
                <a:spcPct val="100000"/>
              </a:lnSpc>
              <a:spcBef>
                <a:spcPts val="0"/>
              </a:spcBef>
            </a:pPr>
            <a:r>
              <a:rPr lang="en-US" sz="1600" dirty="0">
                <a:ea typeface="CMU Serif Roman" panose="02000603000000000000" pitchFamily="2" charset="0"/>
                <a:cs typeface="CMU Serif Roman" panose="02000603000000000000" pitchFamily="2" charset="0"/>
              </a:rPr>
              <a:t>Change a model element and all others affected are automatically updated to maintain consistency across model set</a:t>
            </a:r>
          </a:p>
          <a:p>
            <a:pPr lvl="1">
              <a:lnSpc>
                <a:spcPct val="100000"/>
              </a:lnSpc>
              <a:spcBef>
                <a:spcPts val="0"/>
              </a:spcBef>
            </a:pPr>
            <a:r>
              <a:rPr lang="en-US" sz="1600" dirty="0">
                <a:ea typeface="CMU Serif Roman" panose="02000603000000000000" pitchFamily="2" charset="0"/>
                <a:cs typeface="CMU Serif Roman" panose="02000603000000000000" pitchFamily="2" charset="0"/>
              </a:rPr>
              <a:t>Automatic document re-generation with all changes</a:t>
            </a:r>
          </a:p>
          <a:p>
            <a:pPr>
              <a:lnSpc>
                <a:spcPct val="100000"/>
              </a:lnSpc>
              <a:spcBef>
                <a:spcPts val="0"/>
              </a:spcBef>
            </a:pPr>
            <a:r>
              <a:rPr lang="en-US" sz="2000" dirty="0">
                <a:ea typeface="CMU Serif Roman" panose="02000603000000000000" pitchFamily="2" charset="0"/>
                <a:cs typeface="CMU Serif Roman" panose="02000603000000000000" pitchFamily="2" charset="0"/>
              </a:rPr>
              <a:t>Inherent configuration management automation</a:t>
            </a:r>
          </a:p>
          <a:p>
            <a:pPr lvl="1">
              <a:lnSpc>
                <a:spcPct val="100000"/>
              </a:lnSpc>
              <a:spcBef>
                <a:spcPts val="0"/>
              </a:spcBef>
            </a:pPr>
            <a:r>
              <a:rPr lang="en-US" sz="1600" dirty="0">
                <a:ea typeface="CMU Serif Roman" panose="02000603000000000000" pitchFamily="2" charset="0"/>
                <a:cs typeface="CMU Serif Roman" panose="02000603000000000000" pitchFamily="2" charset="0"/>
              </a:rPr>
              <a:t>All artifacts for a project can be developed and controlled with standard version control system such as GitHub for small to large teams.</a:t>
            </a:r>
          </a:p>
          <a:p>
            <a:pPr lvl="1">
              <a:lnSpc>
                <a:spcPct val="100000"/>
              </a:lnSpc>
              <a:spcBef>
                <a:spcPts val="0"/>
              </a:spcBef>
            </a:pPr>
            <a:r>
              <a:rPr lang="en-US" sz="1600" dirty="0">
                <a:ea typeface="CMU Serif Roman" panose="02000603000000000000" pitchFamily="2" charset="0"/>
                <a:cs typeface="CMU Serif Roman" panose="02000603000000000000" pitchFamily="2" charset="0"/>
              </a:rPr>
              <a:t>All models, diagrams, and simulations are specified in text files supporting standard tools for version differencing and reconciliation.</a:t>
            </a:r>
          </a:p>
        </p:txBody>
      </p:sp>
      <p:sp>
        <p:nvSpPr>
          <p:cNvPr id="5" name="Slide Number Placeholder 3">
            <a:extLst>
              <a:ext uri="{FF2B5EF4-FFF2-40B4-BE49-F238E27FC236}">
                <a16:creationId xmlns:a16="http://schemas.microsoft.com/office/drawing/2014/main" id="{B3B11E3A-423A-490C-B458-9C60DDD9AA41}"/>
              </a:ext>
            </a:extLst>
          </p:cNvPr>
          <p:cNvSpPr>
            <a:spLocks noGrp="1"/>
          </p:cNvSpPr>
          <p:nvPr>
            <p:ph type="sldNum" sz="quarter" idx="12"/>
          </p:nvPr>
        </p:nvSpPr>
        <p:spPr>
          <a:xfrm>
            <a:off x="6553200" y="6356350"/>
            <a:ext cx="2133600" cy="36512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lstStyle>
            <a:defPPr>
              <a:defRPr lang="en-US"/>
            </a:defPPr>
            <a:lvl1pPr algn="r" rtl="0" fontAlgn="auto">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a:lstStyle>
          <a:p>
            <a:pPr eaLnBrk="1" hangingPunct="1">
              <a:defRPr/>
            </a:pPr>
            <a:fld id="{E82DFADB-564A-4E02-866C-0FF311CCBF00}" type="slidenum">
              <a:rPr lang="en-US" smtClean="0"/>
              <a:pPr eaLnBrk="1" hangingPunct="1">
                <a:defRPr/>
              </a:pPr>
              <a:t>6</a:t>
            </a:fld>
            <a:endParaRPr lang="en-US" altLang="en-US" dirty="0"/>
          </a:p>
        </p:txBody>
      </p:sp>
      <p:pic>
        <p:nvPicPr>
          <p:cNvPr id="6" name="Picture 5">
            <a:extLst>
              <a:ext uri="{FF2B5EF4-FFF2-40B4-BE49-F238E27FC236}">
                <a16:creationId xmlns:a16="http://schemas.microsoft.com/office/drawing/2014/main" id="{6C090FE9-0B7A-65F4-4961-5C8F0B836AFA}"/>
              </a:ext>
            </a:extLst>
          </p:cNvPr>
          <p:cNvPicPr>
            <a:picLocks noChangeAspect="1"/>
          </p:cNvPicPr>
          <p:nvPr/>
        </p:nvPicPr>
        <p:blipFill>
          <a:blip r:embed="rId3"/>
          <a:stretch>
            <a:fillRect/>
          </a:stretch>
        </p:blipFill>
        <p:spPr>
          <a:xfrm>
            <a:off x="6019800" y="1447800"/>
            <a:ext cx="3048000" cy="3904735"/>
          </a:xfrm>
          <a:prstGeom prst="rect">
            <a:avLst/>
          </a:prstGeom>
        </p:spPr>
      </p:pic>
    </p:spTree>
    <p:extLst>
      <p:ext uri="{BB962C8B-B14F-4D97-AF65-F5344CB8AC3E}">
        <p14:creationId xmlns:p14="http://schemas.microsoft.com/office/powerpoint/2010/main" val="2455643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BE85E-9A23-2056-FEAF-73EE6A5E7FE7}"/>
              </a:ext>
            </a:extLst>
          </p:cNvPr>
          <p:cNvSpPr>
            <a:spLocks noGrp="1"/>
          </p:cNvSpPr>
          <p:nvPr>
            <p:ph type="title"/>
          </p:nvPr>
        </p:nvSpPr>
        <p:spPr/>
        <p:txBody>
          <a:bodyPr>
            <a:normAutofit/>
          </a:bodyPr>
          <a:lstStyle/>
          <a:p>
            <a:r>
              <a:rPr lang="en-US" dirty="0">
                <a:ea typeface="CMU Serif Roman" panose="02000603000000000000" pitchFamily="2" charset="0"/>
                <a:cs typeface="CMU Serif Roman" panose="02000603000000000000" pitchFamily="2" charset="0"/>
              </a:rPr>
              <a:t>Inputs and Outputs</a:t>
            </a:r>
            <a:endParaRPr lang="en-US" dirty="0"/>
          </a:p>
        </p:txBody>
      </p:sp>
      <p:sp>
        <p:nvSpPr>
          <p:cNvPr id="4" name="Slide Number Placeholder 3">
            <a:extLst>
              <a:ext uri="{FF2B5EF4-FFF2-40B4-BE49-F238E27FC236}">
                <a16:creationId xmlns:a16="http://schemas.microsoft.com/office/drawing/2014/main" id="{0D9A43F4-C836-15E5-E7C0-0A726CC6EBF8}"/>
              </a:ext>
            </a:extLst>
          </p:cNvPr>
          <p:cNvSpPr>
            <a:spLocks noGrp="1"/>
          </p:cNvSpPr>
          <p:nvPr>
            <p:ph type="sldNum" sz="quarter" idx="12"/>
          </p:nvPr>
        </p:nvSpPr>
        <p:spPr/>
        <p:txBody>
          <a:bodyPr/>
          <a:lstStyle/>
          <a:p>
            <a:fld id="{48F63A3B-78C7-47BE-AE5E-E10140E04643}" type="slidenum">
              <a:rPr lang="en-US" smtClean="0"/>
              <a:t>7</a:t>
            </a:fld>
            <a:endParaRPr lang="en-US" dirty="0"/>
          </a:p>
        </p:txBody>
      </p:sp>
      <p:pic>
        <p:nvPicPr>
          <p:cNvPr id="9" name="Graphic 8">
            <a:extLst>
              <a:ext uri="{FF2B5EF4-FFF2-40B4-BE49-F238E27FC236}">
                <a16:creationId xmlns:a16="http://schemas.microsoft.com/office/drawing/2014/main" id="{23EFE05D-C11E-60B0-5F29-D2436B9A32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29800" y="-414489"/>
            <a:ext cx="4225289" cy="4120313"/>
          </a:xfrm>
          <a:prstGeom prst="rect">
            <a:avLst/>
          </a:prstGeom>
        </p:spPr>
      </p:pic>
      <p:pic>
        <p:nvPicPr>
          <p:cNvPr id="42" name="Graphic 41">
            <a:extLst>
              <a:ext uri="{FF2B5EF4-FFF2-40B4-BE49-F238E27FC236}">
                <a16:creationId xmlns:a16="http://schemas.microsoft.com/office/drawing/2014/main" id="{4BB76049-57D7-142F-B8F4-B472A8756B4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72000" y="5310080"/>
            <a:ext cx="3368697" cy="1228833"/>
          </a:xfrm>
          <a:prstGeom prst="rect">
            <a:avLst/>
          </a:prstGeom>
        </p:spPr>
      </p:pic>
      <p:pic>
        <p:nvPicPr>
          <p:cNvPr id="6" name="Picture 5">
            <a:extLst>
              <a:ext uri="{FF2B5EF4-FFF2-40B4-BE49-F238E27FC236}">
                <a16:creationId xmlns:a16="http://schemas.microsoft.com/office/drawing/2014/main" id="{2C7EAB95-F6F4-5CC9-47DE-4145CAF5D86D}"/>
              </a:ext>
            </a:extLst>
          </p:cNvPr>
          <p:cNvPicPr>
            <a:picLocks noChangeAspect="1"/>
          </p:cNvPicPr>
          <p:nvPr/>
        </p:nvPicPr>
        <p:blipFill>
          <a:blip r:embed="rId7"/>
          <a:stretch>
            <a:fillRect/>
          </a:stretch>
        </p:blipFill>
        <p:spPr>
          <a:xfrm>
            <a:off x="1219200" y="1058292"/>
            <a:ext cx="6324600" cy="5638800"/>
          </a:xfrm>
          <a:prstGeom prst="rect">
            <a:avLst/>
          </a:prstGeom>
        </p:spPr>
      </p:pic>
    </p:spTree>
    <p:extLst>
      <p:ext uri="{BB962C8B-B14F-4D97-AF65-F5344CB8AC3E}">
        <p14:creationId xmlns:p14="http://schemas.microsoft.com/office/powerpoint/2010/main" val="368214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70156-C32C-4BB5-A946-F11BC4447E39}"/>
              </a:ext>
            </a:extLst>
          </p:cNvPr>
          <p:cNvSpPr>
            <a:spLocks noGrp="1"/>
          </p:cNvSpPr>
          <p:nvPr>
            <p:ph type="title"/>
          </p:nvPr>
        </p:nvSpPr>
        <p:spPr/>
        <p:txBody>
          <a:bodyPr/>
          <a:lstStyle/>
          <a:p>
            <a:r>
              <a:rPr lang="en-US" dirty="0"/>
              <a:t>se-lib Context and Architecture</a:t>
            </a:r>
          </a:p>
        </p:txBody>
      </p:sp>
      <p:sp>
        <p:nvSpPr>
          <p:cNvPr id="3" name="Content Placeholder 2">
            <a:extLst>
              <a:ext uri="{FF2B5EF4-FFF2-40B4-BE49-F238E27FC236}">
                <a16:creationId xmlns:a16="http://schemas.microsoft.com/office/drawing/2014/main" id="{2BCDF846-DA1A-494F-97DF-24189651FB77}"/>
              </a:ext>
            </a:extLst>
          </p:cNvPr>
          <p:cNvSpPr>
            <a:spLocks noGrp="1"/>
          </p:cNvSpPr>
          <p:nvPr>
            <p:ph idx="1"/>
          </p:nvPr>
        </p:nvSpPr>
        <p:spPr>
          <a:xfrm>
            <a:off x="704850" y="1534540"/>
            <a:ext cx="3943350" cy="3537624"/>
          </a:xfrm>
        </p:spPr>
        <p:txBody>
          <a:bodyPr>
            <a:normAutofit fontScale="77500" lnSpcReduction="20000"/>
          </a:bodyPr>
          <a:lstStyle/>
          <a:p>
            <a:r>
              <a:rPr lang="en-US" sz="2200" dirty="0"/>
              <a:t>Desktop usage requires Python version 3.8 or higher.</a:t>
            </a:r>
          </a:p>
          <a:p>
            <a:r>
              <a:rPr lang="en-US" sz="2200" dirty="0"/>
              <a:t>Built on top of open-source:</a:t>
            </a:r>
          </a:p>
          <a:p>
            <a:pPr lvl="1"/>
            <a:r>
              <a:rPr lang="en-US" sz="1900" i="1" dirty="0"/>
              <a:t>Graphviz</a:t>
            </a:r>
            <a:r>
              <a:rPr lang="en-US" sz="1900" dirty="0"/>
              <a:t> is required to generate diagrams.</a:t>
            </a:r>
          </a:p>
          <a:p>
            <a:pPr lvl="1"/>
            <a:r>
              <a:rPr lang="en-US" sz="1900" dirty="0"/>
              <a:t>The </a:t>
            </a:r>
            <a:r>
              <a:rPr lang="en-US" sz="1900" i="1" dirty="0"/>
              <a:t>Matplotlib</a:t>
            </a:r>
            <a:r>
              <a:rPr lang="en-US" sz="1900" dirty="0"/>
              <a:t> package is required for graphical plots. </a:t>
            </a:r>
          </a:p>
          <a:p>
            <a:pPr lvl="1"/>
            <a:r>
              <a:rPr lang="en-US" sz="1900" i="1" dirty="0"/>
              <a:t>NumPy</a:t>
            </a:r>
            <a:r>
              <a:rPr lang="en-US" sz="1900" dirty="0"/>
              <a:t> numerical computing package is used for model analysis and some plotting features.</a:t>
            </a:r>
          </a:p>
          <a:p>
            <a:pPr lvl="1"/>
            <a:r>
              <a:rPr lang="en-US" sz="1900" i="1" dirty="0"/>
              <a:t>SciPy</a:t>
            </a:r>
            <a:r>
              <a:rPr lang="en-US" sz="1900" dirty="0"/>
              <a:t> is a scientific computing library</a:t>
            </a:r>
          </a:p>
          <a:p>
            <a:pPr lvl="1"/>
            <a:r>
              <a:rPr lang="en-US" sz="1900" i="1" dirty="0"/>
              <a:t>SimPy</a:t>
            </a:r>
            <a:r>
              <a:rPr lang="en-US" sz="1900" dirty="0"/>
              <a:t> is a discrete event simulation framework</a:t>
            </a:r>
          </a:p>
          <a:p>
            <a:pPr lvl="1"/>
            <a:r>
              <a:rPr lang="en-US" sz="1900" i="1" dirty="0" err="1"/>
              <a:t>PySD</a:t>
            </a:r>
            <a:r>
              <a:rPr lang="en-US" sz="1900" dirty="0"/>
              <a:t> with </a:t>
            </a:r>
            <a:r>
              <a:rPr lang="en-US" sz="1900" i="1" dirty="0"/>
              <a:t>Pandas</a:t>
            </a:r>
            <a:r>
              <a:rPr lang="en-US" sz="1900" dirty="0"/>
              <a:t> for the system dynamics simulation engine</a:t>
            </a:r>
          </a:p>
          <a:p>
            <a:pPr lvl="1"/>
            <a:r>
              <a:rPr lang="en-US" sz="1900" i="1" dirty="0"/>
              <a:t>pdflatex</a:t>
            </a:r>
            <a:r>
              <a:rPr lang="en-US" sz="1900" dirty="0"/>
              <a:t> optionally required to compile latex files and generate pdfs</a:t>
            </a:r>
          </a:p>
          <a:p>
            <a:endParaRPr lang="en-US" dirty="0"/>
          </a:p>
        </p:txBody>
      </p:sp>
      <p:sp>
        <p:nvSpPr>
          <p:cNvPr id="4" name="Slide Number Placeholder 3">
            <a:extLst>
              <a:ext uri="{FF2B5EF4-FFF2-40B4-BE49-F238E27FC236}">
                <a16:creationId xmlns:a16="http://schemas.microsoft.com/office/drawing/2014/main" id="{D7192843-DF8B-48DD-B722-032522DF1AC4}"/>
              </a:ext>
            </a:extLst>
          </p:cNvPr>
          <p:cNvSpPr>
            <a:spLocks noGrp="1"/>
          </p:cNvSpPr>
          <p:nvPr>
            <p:ph type="sldNum" sz="quarter" idx="12"/>
          </p:nvPr>
        </p:nvSpPr>
        <p:spPr/>
        <p:txBody>
          <a:bodyPr/>
          <a:lstStyle/>
          <a:p>
            <a:fld id="{48F63A3B-78C7-47BE-AE5E-E10140E04643}" type="slidenum">
              <a:rPr lang="en-US" smtClean="0"/>
              <a:t>8</a:t>
            </a:fld>
            <a:endParaRPr lang="en-US" dirty="0"/>
          </a:p>
        </p:txBody>
      </p:sp>
      <p:sp>
        <p:nvSpPr>
          <p:cNvPr id="8" name="Content Placeholder 2">
            <a:extLst>
              <a:ext uri="{FF2B5EF4-FFF2-40B4-BE49-F238E27FC236}">
                <a16:creationId xmlns:a16="http://schemas.microsoft.com/office/drawing/2014/main" id="{6A862E22-1C61-5205-C7EA-748B65CA2D3E}"/>
              </a:ext>
            </a:extLst>
          </p:cNvPr>
          <p:cNvSpPr txBox="1">
            <a:spLocks/>
          </p:cNvSpPr>
          <p:nvPr/>
        </p:nvSpPr>
        <p:spPr>
          <a:xfrm>
            <a:off x="5562600" y="3338462"/>
            <a:ext cx="3276600" cy="30480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Offline                      Online Playground</a:t>
            </a:r>
            <a:endParaRPr lang="en-US" dirty="0"/>
          </a:p>
        </p:txBody>
      </p:sp>
      <p:sp>
        <p:nvSpPr>
          <p:cNvPr id="12" name="Content Placeholder 2">
            <a:extLst>
              <a:ext uri="{FF2B5EF4-FFF2-40B4-BE49-F238E27FC236}">
                <a16:creationId xmlns:a16="http://schemas.microsoft.com/office/drawing/2014/main" id="{E78BB002-F8BE-FF99-F2E6-987F76642869}"/>
              </a:ext>
            </a:extLst>
          </p:cNvPr>
          <p:cNvSpPr txBox="1">
            <a:spLocks/>
          </p:cNvSpPr>
          <p:nvPr/>
        </p:nvSpPr>
        <p:spPr>
          <a:xfrm>
            <a:off x="5942886" y="6017020"/>
            <a:ext cx="1295400" cy="30480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Desktop Layers </a:t>
            </a:r>
            <a:endParaRPr lang="en-US" dirty="0"/>
          </a:p>
        </p:txBody>
      </p:sp>
      <p:pic>
        <p:nvPicPr>
          <p:cNvPr id="24" name="Picture 23">
            <a:extLst>
              <a:ext uri="{FF2B5EF4-FFF2-40B4-BE49-F238E27FC236}">
                <a16:creationId xmlns:a16="http://schemas.microsoft.com/office/drawing/2014/main" id="{8C3A0DE9-890D-C43A-0343-46A32C7132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3427245"/>
            <a:ext cx="4513620" cy="2892820"/>
          </a:xfrm>
          <a:prstGeom prst="rect">
            <a:avLst/>
          </a:prstGeom>
        </p:spPr>
      </p:pic>
      <p:pic>
        <p:nvPicPr>
          <p:cNvPr id="5" name="Picture 4">
            <a:extLst>
              <a:ext uri="{FF2B5EF4-FFF2-40B4-BE49-F238E27FC236}">
                <a16:creationId xmlns:a16="http://schemas.microsoft.com/office/drawing/2014/main" id="{F74690A1-1C4E-B6A3-9E02-4601977F997E}"/>
              </a:ext>
            </a:extLst>
          </p:cNvPr>
          <p:cNvPicPr>
            <a:picLocks noChangeAspect="1"/>
          </p:cNvPicPr>
          <p:nvPr/>
        </p:nvPicPr>
        <p:blipFill>
          <a:blip r:embed="rId4"/>
          <a:stretch>
            <a:fillRect/>
          </a:stretch>
        </p:blipFill>
        <p:spPr>
          <a:xfrm>
            <a:off x="6677406" y="1003183"/>
            <a:ext cx="2152650" cy="2192962"/>
          </a:xfrm>
          <a:prstGeom prst="rect">
            <a:avLst/>
          </a:prstGeom>
        </p:spPr>
      </p:pic>
      <p:pic>
        <p:nvPicPr>
          <p:cNvPr id="6" name="Picture 5">
            <a:extLst>
              <a:ext uri="{FF2B5EF4-FFF2-40B4-BE49-F238E27FC236}">
                <a16:creationId xmlns:a16="http://schemas.microsoft.com/office/drawing/2014/main" id="{6A8E6F9B-CBB9-13F4-D819-DA981ABB0968}"/>
              </a:ext>
            </a:extLst>
          </p:cNvPr>
          <p:cNvPicPr>
            <a:picLocks noChangeAspect="1"/>
          </p:cNvPicPr>
          <p:nvPr/>
        </p:nvPicPr>
        <p:blipFill>
          <a:blip r:embed="rId5"/>
          <a:stretch>
            <a:fillRect/>
          </a:stretch>
        </p:blipFill>
        <p:spPr>
          <a:xfrm>
            <a:off x="4620154" y="1143000"/>
            <a:ext cx="2085298" cy="2093079"/>
          </a:xfrm>
          <a:prstGeom prst="rect">
            <a:avLst/>
          </a:prstGeom>
        </p:spPr>
      </p:pic>
    </p:spTree>
    <p:extLst>
      <p:ext uri="{BB962C8B-B14F-4D97-AF65-F5344CB8AC3E}">
        <p14:creationId xmlns:p14="http://schemas.microsoft.com/office/powerpoint/2010/main" val="2885757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D5352-7A5D-0CBD-6933-C659F00CF366}"/>
              </a:ext>
            </a:extLst>
          </p:cNvPr>
          <p:cNvSpPr>
            <a:spLocks noGrp="1"/>
          </p:cNvSpPr>
          <p:nvPr>
            <p:ph type="title"/>
          </p:nvPr>
        </p:nvSpPr>
        <p:spPr/>
        <p:txBody>
          <a:bodyPr/>
          <a:lstStyle/>
          <a:p>
            <a:r>
              <a:rPr lang="en-US" dirty="0"/>
              <a:t>Feature Plans</a:t>
            </a:r>
          </a:p>
        </p:txBody>
      </p:sp>
      <p:sp>
        <p:nvSpPr>
          <p:cNvPr id="3" name="Content Placeholder 2">
            <a:extLst>
              <a:ext uri="{FF2B5EF4-FFF2-40B4-BE49-F238E27FC236}">
                <a16:creationId xmlns:a16="http://schemas.microsoft.com/office/drawing/2014/main" id="{355E2EF5-84FB-2009-5D50-4923058F2ADE}"/>
              </a:ext>
            </a:extLst>
          </p:cNvPr>
          <p:cNvSpPr>
            <a:spLocks noGrp="1"/>
          </p:cNvSpPr>
          <p:nvPr>
            <p:ph idx="1"/>
          </p:nvPr>
        </p:nvSpPr>
        <p:spPr>
          <a:xfrm>
            <a:off x="704850" y="1219200"/>
            <a:ext cx="7886700" cy="4351338"/>
          </a:xfrm>
        </p:spPr>
        <p:txBody>
          <a:bodyPr>
            <a:normAutofit/>
          </a:bodyPr>
          <a:lstStyle/>
          <a:p>
            <a:r>
              <a:rPr lang="en-US" sz="2000" dirty="0"/>
              <a:t>V 1.0 release plan is to cover all SysML</a:t>
            </a:r>
          </a:p>
        </p:txBody>
      </p:sp>
      <p:sp>
        <p:nvSpPr>
          <p:cNvPr id="4" name="Slide Number Placeholder 3">
            <a:extLst>
              <a:ext uri="{FF2B5EF4-FFF2-40B4-BE49-F238E27FC236}">
                <a16:creationId xmlns:a16="http://schemas.microsoft.com/office/drawing/2014/main" id="{D604BCD5-B671-1770-1F09-4D59AE5D322C}"/>
              </a:ext>
            </a:extLst>
          </p:cNvPr>
          <p:cNvSpPr>
            <a:spLocks noGrp="1"/>
          </p:cNvSpPr>
          <p:nvPr>
            <p:ph type="sldNum" sz="quarter" idx="12"/>
          </p:nvPr>
        </p:nvSpPr>
        <p:spPr/>
        <p:txBody>
          <a:bodyPr/>
          <a:lstStyle/>
          <a:p>
            <a:fld id="{48F63A3B-78C7-47BE-AE5E-E10140E04643}" type="slidenum">
              <a:rPr lang="en-US" smtClean="0"/>
              <a:t>9</a:t>
            </a:fld>
            <a:endParaRPr lang="en-US" dirty="0"/>
          </a:p>
        </p:txBody>
      </p:sp>
      <p:pic>
        <p:nvPicPr>
          <p:cNvPr id="10" name="Picture 9">
            <a:extLst>
              <a:ext uri="{FF2B5EF4-FFF2-40B4-BE49-F238E27FC236}">
                <a16:creationId xmlns:a16="http://schemas.microsoft.com/office/drawing/2014/main" id="{81BFEA67-0645-A29F-49B7-21D5D6D2D8FD}"/>
              </a:ext>
            </a:extLst>
          </p:cNvPr>
          <p:cNvPicPr>
            <a:picLocks noChangeAspect="1"/>
          </p:cNvPicPr>
          <p:nvPr/>
        </p:nvPicPr>
        <p:blipFill>
          <a:blip r:embed="rId3"/>
          <a:stretch>
            <a:fillRect/>
          </a:stretch>
        </p:blipFill>
        <p:spPr>
          <a:xfrm>
            <a:off x="2219325" y="1589899"/>
            <a:ext cx="4705350" cy="4973667"/>
          </a:xfrm>
          <a:prstGeom prst="rect">
            <a:avLst/>
          </a:prstGeom>
        </p:spPr>
      </p:pic>
    </p:spTree>
    <p:extLst>
      <p:ext uri="{BB962C8B-B14F-4D97-AF65-F5344CB8AC3E}">
        <p14:creationId xmlns:p14="http://schemas.microsoft.com/office/powerpoint/2010/main" val="305796840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163009</TotalTime>
  <Words>1829</Words>
  <Application>Microsoft Macintosh PowerPoint</Application>
  <PresentationFormat>On-screen Show (4:3)</PresentationFormat>
  <Paragraphs>274</Paragraphs>
  <Slides>31</Slides>
  <Notes>28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Calibri</vt:lpstr>
      <vt:lpstr>Calibri (Body)</vt:lpstr>
      <vt:lpstr>Calibri Light</vt:lpstr>
      <vt:lpstr>CMU Serif Roman</vt:lpstr>
      <vt:lpstr>Courier New</vt:lpstr>
      <vt:lpstr>Roboto</vt:lpstr>
      <vt:lpstr>Times</vt:lpstr>
      <vt:lpstr>Verdana</vt:lpstr>
      <vt:lpstr>Office Theme</vt:lpstr>
      <vt:lpstr>San Diego INCOSE Tutorial:  Open Source System Modeling  June 10, 2023</vt:lpstr>
      <vt:lpstr>Acknowledgments</vt:lpstr>
      <vt:lpstr>Systems Engineering Library (se-lib) Goals</vt:lpstr>
      <vt:lpstr>SE Wake-Up Call</vt:lpstr>
      <vt:lpstr>Meeting the Automation Challenge</vt:lpstr>
      <vt:lpstr>General Usage Features</vt:lpstr>
      <vt:lpstr>Inputs and Outputs</vt:lpstr>
      <vt:lpstr>se-lib Context and Architecture</vt:lpstr>
      <vt:lpstr>Feature Plans</vt:lpstr>
      <vt:lpstr>Introductory Python Syntax</vt:lpstr>
      <vt:lpstr>Importing se-lib</vt:lpstr>
      <vt:lpstr>Function Call Options</vt:lpstr>
      <vt:lpstr>Function Call Syntax</vt:lpstr>
      <vt:lpstr>Help</vt:lpstr>
      <vt:lpstr>Examples</vt:lpstr>
      <vt:lpstr>Use Case Diagram Examples</vt:lpstr>
      <vt:lpstr>Sequence Modeling Examples</vt:lpstr>
      <vt:lpstr>Battle Simulator Inline Model Example</vt:lpstr>
      <vt:lpstr>Project Management Modeling (1/2)</vt:lpstr>
      <vt:lpstr>Project Management Modeling (2/2)</vt:lpstr>
      <vt:lpstr>AAV Disaster Fault Tree from Excel</vt:lpstr>
      <vt:lpstr>System Dynamics Modeling and Simulation</vt:lpstr>
      <vt:lpstr>Integrated Requirements and Effort Models</vt:lpstr>
      <vt:lpstr>Customization and Shortcuts</vt:lpstr>
      <vt:lpstr>Example Document Generation  Including Diagrams</vt:lpstr>
      <vt:lpstr>Prototyped Upcoming Features</vt:lpstr>
      <vt:lpstr>Future Work and Capabilities</vt:lpstr>
      <vt:lpstr>References</vt:lpstr>
      <vt:lpstr>Backup</vt:lpstr>
      <vt:lpstr>Example Modeler Scenario for  Roundtrip Digital Engineering</vt:lpstr>
      <vt:lpstr>DoD Business Case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Measurement</dc:title>
  <dc:subject/>
  <dc:creator>Ray Madachy</dc:creator>
  <cp:keywords/>
  <dc:description/>
  <cp:lastModifiedBy>Madachy, Raymond (Ray) (CIV)</cp:lastModifiedBy>
  <cp:revision>775</cp:revision>
  <cp:lastPrinted>2022-12-02T23:33:59Z</cp:lastPrinted>
  <dcterms:created xsi:type="dcterms:W3CDTF">2004-10-06T22:54:37Z</dcterms:created>
  <dcterms:modified xsi:type="dcterms:W3CDTF">2023-06-09T20:51:17Z</dcterms:modified>
  <cp:category/>
</cp:coreProperties>
</file>